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Montserrat SemiBold"/>
      <p:regular r:id="rId15"/>
      <p:bold r:id="rId16"/>
      <p:italic r:id="rId17"/>
      <p:boldItalic r:id="rId18"/>
    </p:embeddedFont>
    <p:embeddedFont>
      <p:font typeface="Roboto"/>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Montserrat Light"/>
      <p:regular r:id="rId31"/>
      <p:bold r:id="rId32"/>
      <p:italic r:id="rId33"/>
      <p:boldItalic r:id="rId34"/>
    </p:embeddedFont>
    <p:embeddedFont>
      <p:font typeface="Montserrat ExtraLight"/>
      <p:regular r:id="rId35"/>
      <p:bold r:id="rId36"/>
      <p:italic r:id="rId37"/>
      <p:boldItalic r:id="rId38"/>
    </p:embeddedFont>
    <p:embeddedFont>
      <p:font typeface="Roboto Light"/>
      <p:regular r:id="rId39"/>
      <p:bold r:id="rId40"/>
      <p:italic r:id="rId41"/>
      <p:boldItalic r:id="rId42"/>
    </p:embeddedFont>
    <p:embeddedFont>
      <p:font typeface="Nunito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Light-bold.fntdata"/><Relationship Id="rId20" Type="http://schemas.openxmlformats.org/officeDocument/2006/relationships/font" Target="fonts/Roboto-bold.fntdata"/><Relationship Id="rId42" Type="http://schemas.openxmlformats.org/officeDocument/2006/relationships/font" Target="fonts/RobotoLight-boldItalic.fntdata"/><Relationship Id="rId41" Type="http://schemas.openxmlformats.org/officeDocument/2006/relationships/font" Target="fonts/RobotoLight-italic.fntdata"/><Relationship Id="rId22" Type="http://schemas.openxmlformats.org/officeDocument/2006/relationships/font" Target="fonts/Roboto-boldItalic.fntdata"/><Relationship Id="rId44" Type="http://schemas.openxmlformats.org/officeDocument/2006/relationships/font" Target="fonts/NunitoSans-bold.fntdata"/><Relationship Id="rId21" Type="http://schemas.openxmlformats.org/officeDocument/2006/relationships/font" Target="fonts/Roboto-italic.fntdata"/><Relationship Id="rId43" Type="http://schemas.openxmlformats.org/officeDocument/2006/relationships/font" Target="fonts/NunitoSans-regular.fntdata"/><Relationship Id="rId24" Type="http://schemas.openxmlformats.org/officeDocument/2006/relationships/font" Target="fonts/Montserrat-bold.fntdata"/><Relationship Id="rId46" Type="http://schemas.openxmlformats.org/officeDocument/2006/relationships/font" Target="fonts/NunitoSans-boldItalic.fntdata"/><Relationship Id="rId23" Type="http://schemas.openxmlformats.org/officeDocument/2006/relationships/font" Target="fonts/Montserrat-regular.fntdata"/><Relationship Id="rId45" Type="http://schemas.openxmlformats.org/officeDocument/2006/relationships/font" Target="fonts/Nunito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Light-regular.fntdata"/><Relationship Id="rId30" Type="http://schemas.openxmlformats.org/officeDocument/2006/relationships/font" Target="fonts/MontserratMedium-boldItalic.fntdata"/><Relationship Id="rId11" Type="http://schemas.openxmlformats.org/officeDocument/2006/relationships/slide" Target="slides/slide6.xml"/><Relationship Id="rId33" Type="http://schemas.openxmlformats.org/officeDocument/2006/relationships/font" Target="fonts/MontserratLight-italic.fntdata"/><Relationship Id="rId10" Type="http://schemas.openxmlformats.org/officeDocument/2006/relationships/slide" Target="slides/slide5.xml"/><Relationship Id="rId32" Type="http://schemas.openxmlformats.org/officeDocument/2006/relationships/font" Target="fonts/MontserratLight-bold.fntdata"/><Relationship Id="rId13" Type="http://schemas.openxmlformats.org/officeDocument/2006/relationships/slide" Target="slides/slide8.xml"/><Relationship Id="rId35" Type="http://schemas.openxmlformats.org/officeDocument/2006/relationships/font" Target="fonts/MontserratExtraLight-regular.fntdata"/><Relationship Id="rId12" Type="http://schemas.openxmlformats.org/officeDocument/2006/relationships/slide" Target="slides/slide7.xml"/><Relationship Id="rId34" Type="http://schemas.openxmlformats.org/officeDocument/2006/relationships/font" Target="fonts/MontserratLight-boldItalic.fntdata"/><Relationship Id="rId15" Type="http://schemas.openxmlformats.org/officeDocument/2006/relationships/font" Target="fonts/MontserratSemiBold-regular.fntdata"/><Relationship Id="rId37" Type="http://schemas.openxmlformats.org/officeDocument/2006/relationships/font" Target="fonts/MontserratExtraLight-italic.fntdata"/><Relationship Id="rId14" Type="http://schemas.openxmlformats.org/officeDocument/2006/relationships/slide" Target="slides/slide9.xml"/><Relationship Id="rId36" Type="http://schemas.openxmlformats.org/officeDocument/2006/relationships/font" Target="fonts/MontserratExtraLight-bold.fntdata"/><Relationship Id="rId17" Type="http://schemas.openxmlformats.org/officeDocument/2006/relationships/font" Target="fonts/MontserratSemiBold-italic.fntdata"/><Relationship Id="rId39" Type="http://schemas.openxmlformats.org/officeDocument/2006/relationships/font" Target="fonts/RobotoLight-regular.fntdata"/><Relationship Id="rId16" Type="http://schemas.openxmlformats.org/officeDocument/2006/relationships/font" Target="fonts/MontserratSemiBold-bold.fntdata"/><Relationship Id="rId38" Type="http://schemas.openxmlformats.org/officeDocument/2006/relationships/font" Target="fonts/MontserratExtraLight-boldItalic.fntdata"/><Relationship Id="rId19" Type="http://schemas.openxmlformats.org/officeDocument/2006/relationships/font" Target="fonts/Roboto-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651e92a7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651e92a7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651e92a732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651e92a732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651e92a732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651e92a732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651e92a732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651e92a732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651e92a732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651e92a732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651e92a732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651e92a732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651e92a732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651e92a732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651e92a732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651e92a732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651e92a732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651e92a732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podcasts.google.com/feed/aHR0cHM6Ly9mZWVkcy5hY2FzdC5jb20vcHVibGljL3Nob3dzL2Nlby1kaWdpdGFs?sa=X&amp;ved=2ahUKEwjd0tnE4uH1AhUKj2oFHY9lDwoQ9sEGegQIARAC" TargetMode="External"/><Relationship Id="rId10" Type="http://schemas.openxmlformats.org/officeDocument/2006/relationships/image" Target="../media/image8.png"/><Relationship Id="rId13" Type="http://schemas.openxmlformats.org/officeDocument/2006/relationships/hyperlink" Target="https://music.amazon.com.mx/podcasts/4bfeb087-6ce5-4df5-9865-ef83e3ceee11/ceo-digital" TargetMode="External"/><Relationship Id="rId12"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https://www.deezer.com/es/show/3359202" TargetMode="External"/><Relationship Id="rId15" Type="http://schemas.openxmlformats.org/officeDocument/2006/relationships/hyperlink" Target="https://www.iheart.com/podcast/269-ceo-digital-92191995/" TargetMode="External"/><Relationship Id="rId14" Type="http://schemas.openxmlformats.org/officeDocument/2006/relationships/image" Target="../media/image2.png"/><Relationship Id="rId16" Type="http://schemas.openxmlformats.org/officeDocument/2006/relationships/image" Target="../media/image1.png"/><Relationship Id="rId5" Type="http://schemas.openxmlformats.org/officeDocument/2006/relationships/hyperlink" Target="https://podcasts.apple.com/us/podcast/ceo-digital/id1607625507" TargetMode="External"/><Relationship Id="rId6" Type="http://schemas.openxmlformats.org/officeDocument/2006/relationships/image" Target="../media/image10.png"/><Relationship Id="rId7" Type="http://schemas.openxmlformats.org/officeDocument/2006/relationships/hyperlink" Target="https://open.spotify.com/show/1iQia483g18mWf4nhbA3oD" TargetMode="External"/><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1" Type="http://schemas.openxmlformats.org/officeDocument/2006/relationships/hyperlink" Target="https://podcasts.google.com/feed/aHR0cHM6Ly9mZWVkcy5hY2FzdC5jb20vcHVibGljL3Nob3dzL2Nlby1kaWdpdGFs?sa=X&amp;ved=2ahUKEwjd0tnE4uH1AhUKj2oFHY9lDwoQ9sEGegQIARAC" TargetMode="External"/><Relationship Id="rId10" Type="http://schemas.openxmlformats.org/officeDocument/2006/relationships/image" Target="../media/image8.png"/><Relationship Id="rId13" Type="http://schemas.openxmlformats.org/officeDocument/2006/relationships/hyperlink" Target="https://music.amazon.com.mx/podcasts/4bfeb087-6ce5-4df5-9865-ef83e3ceee11/ceo-digital" TargetMode="External"/><Relationship Id="rId12"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https://www.deezer.com/es/show/3359202" TargetMode="External"/><Relationship Id="rId15" Type="http://schemas.openxmlformats.org/officeDocument/2006/relationships/hyperlink" Target="https://www.iheart.com/podcast/269-ceo-digital-92191995/" TargetMode="External"/><Relationship Id="rId14" Type="http://schemas.openxmlformats.org/officeDocument/2006/relationships/image" Target="../media/image2.png"/><Relationship Id="rId16" Type="http://schemas.openxmlformats.org/officeDocument/2006/relationships/image" Target="../media/image1.png"/><Relationship Id="rId5" Type="http://schemas.openxmlformats.org/officeDocument/2006/relationships/hyperlink" Target="https://podcasts.apple.com/us/podcast/ceo-digital/id1607625507" TargetMode="External"/><Relationship Id="rId6" Type="http://schemas.openxmlformats.org/officeDocument/2006/relationships/image" Target="../media/image10.png"/><Relationship Id="rId7" Type="http://schemas.openxmlformats.org/officeDocument/2006/relationships/hyperlink" Target="https://open.spotify.com/show/1iQia483g18mWf4nhbA3oD" TargetMode="External"/><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4970251" cy="5143500"/>
          </a:xfrm>
          <a:prstGeom prst="rect">
            <a:avLst/>
          </a:prstGeom>
          <a:noFill/>
          <a:ln>
            <a:noFill/>
          </a:ln>
        </p:spPr>
      </p:pic>
      <p:sp>
        <p:nvSpPr>
          <p:cNvPr id="55" name="Google Shape;55;p13"/>
          <p:cNvSpPr/>
          <p:nvPr/>
        </p:nvSpPr>
        <p:spPr>
          <a:xfrm rot="-360960">
            <a:off x="4446587" y="-499851"/>
            <a:ext cx="2699266" cy="5725855"/>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4436275" y="329025"/>
            <a:ext cx="3924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000">
                <a:solidFill>
                  <a:schemeClr val="dk1"/>
                </a:solidFill>
                <a:latin typeface="Montserrat ExtraLight"/>
                <a:ea typeface="Montserrat ExtraLight"/>
                <a:cs typeface="Montserrat ExtraLight"/>
                <a:sym typeface="Montserrat ExtraLight"/>
              </a:rPr>
              <a:t> SHOW NOTES</a:t>
            </a:r>
            <a:endParaRPr sz="1000">
              <a:solidFill>
                <a:schemeClr val="dk1"/>
              </a:solidFill>
              <a:latin typeface="Montserrat ExtraLight"/>
              <a:ea typeface="Montserrat ExtraLight"/>
              <a:cs typeface="Montserrat ExtraLight"/>
              <a:sym typeface="Montserrat ExtraLight"/>
            </a:endParaRPr>
          </a:p>
          <a:p>
            <a:pPr indent="0" lvl="0" marL="0" rtl="0" algn="l">
              <a:spcBef>
                <a:spcPts val="0"/>
              </a:spcBef>
              <a:spcAft>
                <a:spcPts val="0"/>
              </a:spcAft>
              <a:buNone/>
            </a:pPr>
            <a:r>
              <a:rPr b="1" lang="es" sz="1000">
                <a:solidFill>
                  <a:schemeClr val="dk1"/>
                </a:solidFill>
                <a:latin typeface="Montserrat"/>
                <a:ea typeface="Montserrat"/>
                <a:cs typeface="Montserrat"/>
                <a:sym typeface="Montserrat"/>
              </a:rPr>
              <a:t> EPISODIO 30</a:t>
            </a:r>
            <a:endParaRPr sz="2900">
              <a:solidFill>
                <a:schemeClr val="dk1"/>
              </a:solidFill>
              <a:latin typeface="Montserrat"/>
              <a:ea typeface="Montserrat"/>
              <a:cs typeface="Montserrat"/>
              <a:sym typeface="Montserrat"/>
            </a:endParaRPr>
          </a:p>
        </p:txBody>
      </p:sp>
      <p:sp>
        <p:nvSpPr>
          <p:cNvPr id="57" name="Google Shape;57;p13"/>
          <p:cNvSpPr txBox="1"/>
          <p:nvPr/>
        </p:nvSpPr>
        <p:spPr>
          <a:xfrm>
            <a:off x="5423800" y="4728250"/>
            <a:ext cx="3480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s" sz="800">
                <a:solidFill>
                  <a:srgbClr val="434343"/>
                </a:solidFill>
                <a:latin typeface="Montserrat"/>
                <a:ea typeface="Montserrat"/>
                <a:cs typeface="Montserrat"/>
                <a:sym typeface="Montserrat"/>
              </a:rPr>
              <a:t>Contacto: </a:t>
            </a:r>
            <a:r>
              <a:rPr lang="es" sz="800">
                <a:solidFill>
                  <a:srgbClr val="434343"/>
                </a:solidFill>
                <a:latin typeface="Montserrat Medium"/>
                <a:ea typeface="Montserrat Medium"/>
                <a:cs typeface="Montserrat Medium"/>
                <a:sym typeface="Montserrat Medium"/>
              </a:rPr>
              <a:t>ceodigital@mck.agency</a:t>
            </a:r>
            <a:endParaRPr sz="2700">
              <a:solidFill>
                <a:srgbClr val="434343"/>
              </a:solidFill>
              <a:latin typeface="Montserrat Medium"/>
              <a:ea typeface="Montserrat Medium"/>
              <a:cs typeface="Montserrat Medium"/>
              <a:sym typeface="Montserrat Medium"/>
            </a:endParaRPr>
          </a:p>
        </p:txBody>
      </p:sp>
      <p:pic>
        <p:nvPicPr>
          <p:cNvPr id="58" name="Google Shape;58;p13"/>
          <p:cNvPicPr preferRelativeResize="0"/>
          <p:nvPr/>
        </p:nvPicPr>
        <p:blipFill rotWithShape="1">
          <a:blip r:embed="rId4">
            <a:alphaModFix/>
          </a:blip>
          <a:srcRect b="2421" l="0" r="0" t="22152"/>
          <a:stretch/>
        </p:blipFill>
        <p:spPr>
          <a:xfrm>
            <a:off x="728950" y="1195413"/>
            <a:ext cx="3096300" cy="2335325"/>
          </a:xfrm>
          <a:prstGeom prst="rect">
            <a:avLst/>
          </a:prstGeom>
          <a:noFill/>
          <a:ln>
            <a:noFill/>
          </a:ln>
        </p:spPr>
      </p:pic>
      <p:sp>
        <p:nvSpPr>
          <p:cNvPr id="59" name="Google Shape;59;p13"/>
          <p:cNvSpPr txBox="1"/>
          <p:nvPr/>
        </p:nvSpPr>
        <p:spPr>
          <a:xfrm>
            <a:off x="1040353" y="3788800"/>
            <a:ext cx="2473500" cy="2403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F2741"/>
              </a:buClr>
              <a:buSzPts val="2700"/>
              <a:buFont typeface="Helvetica Neue"/>
              <a:buNone/>
            </a:pPr>
            <a:r>
              <a:rPr i="1" lang="es" sz="1000">
                <a:solidFill>
                  <a:srgbClr val="FFFFFF"/>
                </a:solidFill>
                <a:latin typeface="Montserrat ExtraLight"/>
                <a:ea typeface="Montserrat ExtraLight"/>
                <a:cs typeface="Montserrat ExtraLight"/>
                <a:sym typeface="Montserrat ExtraLight"/>
              </a:rPr>
              <a:t>Escúchalo en tu plataforma favorita:</a:t>
            </a:r>
            <a:endParaRPr sz="1000">
              <a:solidFill>
                <a:srgbClr val="FFFFFF"/>
              </a:solidFill>
              <a:latin typeface="Montserrat ExtraLight"/>
              <a:ea typeface="Montserrat ExtraLight"/>
              <a:cs typeface="Montserrat ExtraLight"/>
              <a:sym typeface="Montserrat ExtraLight"/>
            </a:endParaRPr>
          </a:p>
        </p:txBody>
      </p:sp>
      <p:pic>
        <p:nvPicPr>
          <p:cNvPr id="60" name="Google Shape;60;p13">
            <a:hlinkClick r:id="rId5"/>
          </p:cNvPr>
          <p:cNvPicPr preferRelativeResize="0"/>
          <p:nvPr/>
        </p:nvPicPr>
        <p:blipFill>
          <a:blip r:embed="rId6">
            <a:alphaModFix/>
          </a:blip>
          <a:stretch>
            <a:fillRect/>
          </a:stretch>
        </p:blipFill>
        <p:spPr>
          <a:xfrm>
            <a:off x="322314" y="4131222"/>
            <a:ext cx="1256110" cy="307800"/>
          </a:xfrm>
          <a:prstGeom prst="rect">
            <a:avLst/>
          </a:prstGeom>
          <a:noFill/>
          <a:ln>
            <a:noFill/>
          </a:ln>
        </p:spPr>
      </p:pic>
      <p:pic>
        <p:nvPicPr>
          <p:cNvPr id="61" name="Google Shape;61;p13">
            <a:hlinkClick r:id="rId7"/>
          </p:cNvPr>
          <p:cNvPicPr preferRelativeResize="0"/>
          <p:nvPr/>
        </p:nvPicPr>
        <p:blipFill>
          <a:blip r:embed="rId8">
            <a:alphaModFix/>
          </a:blip>
          <a:stretch>
            <a:fillRect/>
          </a:stretch>
        </p:blipFill>
        <p:spPr>
          <a:xfrm>
            <a:off x="1642300" y="4131225"/>
            <a:ext cx="1269609" cy="307800"/>
          </a:xfrm>
          <a:prstGeom prst="rect">
            <a:avLst/>
          </a:prstGeom>
          <a:noFill/>
          <a:ln>
            <a:noFill/>
          </a:ln>
        </p:spPr>
      </p:pic>
      <p:pic>
        <p:nvPicPr>
          <p:cNvPr id="62" name="Google Shape;62;p13">
            <a:hlinkClick r:id="rId9"/>
          </p:cNvPr>
          <p:cNvPicPr preferRelativeResize="0"/>
          <p:nvPr/>
        </p:nvPicPr>
        <p:blipFill>
          <a:blip r:embed="rId10">
            <a:alphaModFix/>
          </a:blip>
          <a:stretch>
            <a:fillRect/>
          </a:stretch>
        </p:blipFill>
        <p:spPr>
          <a:xfrm>
            <a:off x="2975785" y="4131216"/>
            <a:ext cx="1056300" cy="307800"/>
          </a:xfrm>
          <a:prstGeom prst="roundRect">
            <a:avLst>
              <a:gd fmla="val 16667" name="adj"/>
            </a:avLst>
          </a:prstGeom>
          <a:noFill/>
          <a:ln>
            <a:noFill/>
          </a:ln>
        </p:spPr>
      </p:pic>
      <p:pic>
        <p:nvPicPr>
          <p:cNvPr id="63" name="Google Shape;63;p13">
            <a:hlinkClick r:id="rId11"/>
          </p:cNvPr>
          <p:cNvPicPr preferRelativeResize="0"/>
          <p:nvPr/>
        </p:nvPicPr>
        <p:blipFill>
          <a:blip r:embed="rId12">
            <a:alphaModFix/>
          </a:blip>
          <a:stretch>
            <a:fillRect/>
          </a:stretch>
        </p:blipFill>
        <p:spPr>
          <a:xfrm>
            <a:off x="322326" y="4541152"/>
            <a:ext cx="1256100" cy="318212"/>
          </a:xfrm>
          <a:prstGeom prst="rect">
            <a:avLst/>
          </a:prstGeom>
          <a:noFill/>
          <a:ln>
            <a:noFill/>
          </a:ln>
        </p:spPr>
      </p:pic>
      <p:pic>
        <p:nvPicPr>
          <p:cNvPr id="64" name="Google Shape;64;p13">
            <a:hlinkClick r:id="rId13"/>
          </p:cNvPr>
          <p:cNvPicPr preferRelativeResize="0"/>
          <p:nvPr/>
        </p:nvPicPr>
        <p:blipFill>
          <a:blip r:embed="rId14">
            <a:alphaModFix/>
          </a:blip>
          <a:stretch>
            <a:fillRect/>
          </a:stretch>
        </p:blipFill>
        <p:spPr>
          <a:xfrm>
            <a:off x="1644621" y="4546353"/>
            <a:ext cx="1264946" cy="307800"/>
          </a:xfrm>
          <a:prstGeom prst="rect">
            <a:avLst/>
          </a:prstGeom>
          <a:noFill/>
          <a:ln>
            <a:noFill/>
          </a:ln>
        </p:spPr>
      </p:pic>
      <p:pic>
        <p:nvPicPr>
          <p:cNvPr id="65" name="Google Shape;65;p13">
            <a:hlinkClick r:id="rId15"/>
          </p:cNvPr>
          <p:cNvPicPr preferRelativeResize="0"/>
          <p:nvPr/>
        </p:nvPicPr>
        <p:blipFill>
          <a:blip r:embed="rId16">
            <a:alphaModFix/>
          </a:blip>
          <a:stretch>
            <a:fillRect/>
          </a:stretch>
        </p:blipFill>
        <p:spPr>
          <a:xfrm>
            <a:off x="2972950" y="4543587"/>
            <a:ext cx="1056301" cy="313332"/>
          </a:xfrm>
          <a:prstGeom prst="rect">
            <a:avLst/>
          </a:prstGeom>
          <a:noFill/>
          <a:ln>
            <a:noFill/>
          </a:ln>
        </p:spPr>
      </p:pic>
      <p:sp>
        <p:nvSpPr>
          <p:cNvPr id="66" name="Google Shape;66;p13"/>
          <p:cNvSpPr txBox="1"/>
          <p:nvPr/>
        </p:nvSpPr>
        <p:spPr>
          <a:xfrm>
            <a:off x="5361000" y="1538000"/>
            <a:ext cx="3000000" cy="237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3200">
                <a:solidFill>
                  <a:schemeClr val="dk1"/>
                </a:solidFill>
                <a:latin typeface="Montserrat"/>
                <a:ea typeface="Montserrat"/>
                <a:cs typeface="Montserrat"/>
                <a:sym typeface="Montserrat"/>
              </a:rPr>
              <a:t>5 principios de marketing digital para la alta dirección</a:t>
            </a:r>
            <a:endParaRPr sz="3200">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nvSpPr>
        <p:spPr>
          <a:xfrm>
            <a:off x="320275" y="1083150"/>
            <a:ext cx="4171800" cy="3891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sz="1200">
                <a:solidFill>
                  <a:schemeClr val="dk1"/>
                </a:solidFill>
                <a:latin typeface="Montserrat"/>
                <a:ea typeface="Montserrat"/>
                <a:cs typeface="Montserrat"/>
                <a:sym typeface="Montserrat"/>
              </a:rPr>
              <a:t>En este episodio especial, Luis Badillo, Founder &amp; CEO de MCK, nos presenta CEO Digital. Un libro de negocios que habla de marketing digital y que proporciona claves y herramientas que la alta dirección debe conocer para desempeñarse de la mejor manera en este mundo cambiante, considerando que en la actualidad, es fundamental tener conocimiento de temas digitales para operar cualquier tipo de negocio, sin importar su giro. </a:t>
            </a:r>
            <a:endParaRPr sz="12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rPr lang="es" sz="1200">
                <a:solidFill>
                  <a:schemeClr val="dk1"/>
                </a:solidFill>
                <a:latin typeface="Montserrat"/>
                <a:ea typeface="Montserrat"/>
                <a:cs typeface="Montserrat"/>
                <a:sym typeface="Montserrat"/>
              </a:rPr>
              <a:t>Compartimos los 5 principios básicos del marketing digital y profundizamos en cada uno de ellos.</a:t>
            </a: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200">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chemeClr val="dk1"/>
              </a:solidFill>
            </a:endParaRPr>
          </a:p>
        </p:txBody>
      </p:sp>
      <p:sp>
        <p:nvSpPr>
          <p:cNvPr id="72" name="Google Shape;72;p14"/>
          <p:cNvSpPr txBox="1"/>
          <p:nvPr/>
        </p:nvSpPr>
        <p:spPr>
          <a:xfrm>
            <a:off x="320275" y="142125"/>
            <a:ext cx="4323600" cy="11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300">
                <a:solidFill>
                  <a:schemeClr val="dk1"/>
                </a:solidFill>
                <a:latin typeface="Montserrat"/>
                <a:ea typeface="Montserrat"/>
                <a:cs typeface="Montserrat"/>
                <a:sym typeface="Montserrat"/>
              </a:rPr>
              <a:t>EPISODIO 30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s" sz="1500">
                <a:solidFill>
                  <a:schemeClr val="dk1"/>
                </a:solidFill>
                <a:latin typeface="Montserrat"/>
                <a:ea typeface="Montserrat"/>
                <a:cs typeface="Montserrat"/>
                <a:sym typeface="Montserrat"/>
              </a:rPr>
              <a:t>5 principios de marketing digital para la alta dirección</a:t>
            </a:r>
            <a:endParaRPr b="1" sz="1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s" sz="1300">
                <a:solidFill>
                  <a:schemeClr val="dk1"/>
                </a:solidFill>
                <a:latin typeface="Montserrat"/>
                <a:ea typeface="Montserrat"/>
                <a:cs typeface="Montserrat"/>
                <a:sym typeface="Montserrat"/>
              </a:rPr>
              <a:t> </a:t>
            </a:r>
            <a:endParaRPr b="1" sz="1300">
              <a:solidFill>
                <a:schemeClr val="dk1"/>
              </a:solidFill>
              <a:latin typeface="Montserrat"/>
              <a:ea typeface="Montserrat"/>
              <a:cs typeface="Montserrat"/>
              <a:sym typeface="Montserrat"/>
            </a:endParaRPr>
          </a:p>
        </p:txBody>
      </p:sp>
      <p:cxnSp>
        <p:nvCxnSpPr>
          <p:cNvPr id="73" name="Google Shape;73;p14"/>
          <p:cNvCxnSpPr/>
          <p:nvPr/>
        </p:nvCxnSpPr>
        <p:spPr>
          <a:xfrm>
            <a:off x="4572000" y="1305375"/>
            <a:ext cx="0" cy="3439200"/>
          </a:xfrm>
          <a:prstGeom prst="straightConnector1">
            <a:avLst/>
          </a:prstGeom>
          <a:noFill/>
          <a:ln cap="flat" cmpd="sng" w="9525">
            <a:solidFill>
              <a:srgbClr val="B7B7B7"/>
            </a:solidFill>
            <a:prstDash val="dot"/>
            <a:round/>
            <a:headEnd len="med" w="med" type="none"/>
            <a:tailEnd len="med" w="med" type="none"/>
          </a:ln>
        </p:spPr>
      </p:cxnSp>
      <p:grpSp>
        <p:nvGrpSpPr>
          <p:cNvPr id="74" name="Google Shape;74;p14"/>
          <p:cNvGrpSpPr/>
          <p:nvPr/>
        </p:nvGrpSpPr>
        <p:grpSpPr>
          <a:xfrm>
            <a:off x="0" y="4702625"/>
            <a:ext cx="9162875" cy="440875"/>
            <a:chOff x="0" y="4702625"/>
            <a:chExt cx="9162875" cy="440875"/>
          </a:xfrm>
        </p:grpSpPr>
        <p:pic>
          <p:nvPicPr>
            <p:cNvPr id="75" name="Google Shape;75;p14"/>
            <p:cNvPicPr preferRelativeResize="0"/>
            <p:nvPr/>
          </p:nvPicPr>
          <p:blipFill>
            <a:blip r:embed="rId3">
              <a:alphaModFix/>
            </a:blip>
            <a:stretch>
              <a:fillRect/>
            </a:stretch>
          </p:blipFill>
          <p:spPr>
            <a:xfrm>
              <a:off x="0" y="4702625"/>
              <a:ext cx="9144000" cy="440875"/>
            </a:xfrm>
            <a:prstGeom prst="rect">
              <a:avLst/>
            </a:prstGeom>
            <a:noFill/>
            <a:ln>
              <a:noFill/>
            </a:ln>
          </p:spPr>
        </p:pic>
        <p:pic>
          <p:nvPicPr>
            <p:cNvPr id="76" name="Google Shape;76;p14"/>
            <p:cNvPicPr preferRelativeResize="0"/>
            <p:nvPr/>
          </p:nvPicPr>
          <p:blipFill rotWithShape="1">
            <a:blip r:embed="rId4">
              <a:alphaModFix/>
            </a:blip>
            <a:srcRect b="19460" l="0" r="0" t="22152"/>
            <a:stretch/>
          </p:blipFill>
          <p:spPr>
            <a:xfrm>
              <a:off x="124275" y="4745800"/>
              <a:ext cx="681147" cy="397700"/>
            </a:xfrm>
            <a:prstGeom prst="rect">
              <a:avLst/>
            </a:prstGeom>
            <a:noFill/>
            <a:ln>
              <a:noFill/>
            </a:ln>
          </p:spPr>
        </p:pic>
        <p:pic>
          <p:nvPicPr>
            <p:cNvPr id="77" name="Google Shape;77;p14"/>
            <p:cNvPicPr preferRelativeResize="0"/>
            <p:nvPr/>
          </p:nvPicPr>
          <p:blipFill rotWithShape="1">
            <a:blip r:embed="rId4">
              <a:alphaModFix/>
            </a:blip>
            <a:srcRect b="1344" l="0" r="0" t="84747"/>
            <a:stretch/>
          </p:blipFill>
          <p:spPr>
            <a:xfrm>
              <a:off x="6872150" y="4763775"/>
              <a:ext cx="2290725" cy="318575"/>
            </a:xfrm>
            <a:prstGeom prst="rect">
              <a:avLst/>
            </a:prstGeom>
            <a:noFill/>
            <a:ln>
              <a:noFill/>
            </a:ln>
          </p:spPr>
        </p:pic>
      </p:grpSp>
      <p:sp>
        <p:nvSpPr>
          <p:cNvPr id="78" name="Google Shape;78;p14"/>
          <p:cNvSpPr txBox="1"/>
          <p:nvPr/>
        </p:nvSpPr>
        <p:spPr>
          <a:xfrm>
            <a:off x="4833725" y="1305375"/>
            <a:ext cx="3809100" cy="164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Montserrat SemiBold"/>
                <a:ea typeface="Montserrat SemiBold"/>
                <a:cs typeface="Montserrat SemiBold"/>
                <a:sym typeface="Montserrat SemiBold"/>
              </a:rPr>
              <a:t>Puntos clave de este episodio:</a:t>
            </a:r>
            <a:endParaRPr sz="1200">
              <a:latin typeface="Montserrat SemiBold"/>
              <a:ea typeface="Montserrat SemiBold"/>
              <a:cs typeface="Montserrat SemiBold"/>
              <a:sym typeface="Montserrat SemiBold"/>
            </a:endParaRPr>
          </a:p>
          <a:p>
            <a:pPr indent="-304800" lvl="0" marL="457200" rtl="0" algn="l">
              <a:lnSpc>
                <a:spcPct val="115000"/>
              </a:lnSpc>
              <a:spcBef>
                <a:spcPts val="0"/>
              </a:spcBef>
              <a:spcAft>
                <a:spcPts val="0"/>
              </a:spcAft>
              <a:buClr>
                <a:schemeClr val="dk1"/>
              </a:buClr>
              <a:buSzPts val="1200"/>
              <a:buFont typeface="Montserrat Light"/>
              <a:buChar char="●"/>
            </a:pPr>
            <a:r>
              <a:rPr lang="es" sz="1200">
                <a:solidFill>
                  <a:schemeClr val="dk1"/>
                </a:solidFill>
                <a:latin typeface="Montserrat Light"/>
                <a:ea typeface="Montserrat Light"/>
                <a:cs typeface="Montserrat Light"/>
                <a:sym typeface="Montserrat Light"/>
              </a:rPr>
              <a:t>Cambios en el mundo digital.</a:t>
            </a:r>
            <a:endParaRPr sz="1200">
              <a:solidFill>
                <a:schemeClr val="dk1"/>
              </a:solidFill>
              <a:latin typeface="Montserrat Light"/>
              <a:ea typeface="Montserrat Light"/>
              <a:cs typeface="Montserrat Light"/>
              <a:sym typeface="Montserrat Light"/>
            </a:endParaRPr>
          </a:p>
          <a:p>
            <a:pPr indent="-304800" lvl="0" marL="457200" rtl="0" algn="l">
              <a:lnSpc>
                <a:spcPct val="115000"/>
              </a:lnSpc>
              <a:spcBef>
                <a:spcPts val="0"/>
              </a:spcBef>
              <a:spcAft>
                <a:spcPts val="0"/>
              </a:spcAft>
              <a:buClr>
                <a:schemeClr val="dk1"/>
              </a:buClr>
              <a:buSzPts val="1200"/>
              <a:buFont typeface="Montserrat Light"/>
              <a:buChar char="●"/>
            </a:pPr>
            <a:r>
              <a:rPr lang="es" sz="1200">
                <a:solidFill>
                  <a:schemeClr val="dk1"/>
                </a:solidFill>
                <a:latin typeface="Montserrat Light"/>
                <a:ea typeface="Montserrat Light"/>
                <a:cs typeface="Montserrat Light"/>
                <a:sym typeface="Montserrat Light"/>
              </a:rPr>
              <a:t>La importancia de aceptar el cambio.</a:t>
            </a:r>
            <a:endParaRPr sz="1200">
              <a:solidFill>
                <a:schemeClr val="dk1"/>
              </a:solidFill>
              <a:latin typeface="Montserrat Light"/>
              <a:ea typeface="Montserrat Light"/>
              <a:cs typeface="Montserrat Light"/>
              <a:sym typeface="Montserrat Light"/>
            </a:endParaRPr>
          </a:p>
          <a:p>
            <a:pPr indent="-304800" lvl="0" marL="457200" rtl="0" algn="l">
              <a:lnSpc>
                <a:spcPct val="115000"/>
              </a:lnSpc>
              <a:spcBef>
                <a:spcPts val="0"/>
              </a:spcBef>
              <a:spcAft>
                <a:spcPts val="0"/>
              </a:spcAft>
              <a:buClr>
                <a:schemeClr val="dk1"/>
              </a:buClr>
              <a:buSzPts val="1200"/>
              <a:buFont typeface="Montserrat Light"/>
              <a:buChar char="●"/>
            </a:pPr>
            <a:r>
              <a:rPr lang="es" sz="1200">
                <a:solidFill>
                  <a:schemeClr val="dk1"/>
                </a:solidFill>
                <a:latin typeface="Montserrat Light"/>
                <a:ea typeface="Montserrat Light"/>
                <a:cs typeface="Montserrat Light"/>
                <a:sym typeface="Montserrat Light"/>
              </a:rPr>
              <a:t>Los objetivos claros.</a:t>
            </a:r>
            <a:endParaRPr sz="1200">
              <a:solidFill>
                <a:schemeClr val="dk1"/>
              </a:solidFill>
              <a:latin typeface="Montserrat Light"/>
              <a:ea typeface="Montserrat Light"/>
              <a:cs typeface="Montserrat Light"/>
              <a:sym typeface="Montserrat Light"/>
            </a:endParaRPr>
          </a:p>
          <a:p>
            <a:pPr indent="-304800" lvl="0" marL="457200" rtl="0" algn="l">
              <a:lnSpc>
                <a:spcPct val="115000"/>
              </a:lnSpc>
              <a:spcBef>
                <a:spcPts val="0"/>
              </a:spcBef>
              <a:spcAft>
                <a:spcPts val="0"/>
              </a:spcAft>
              <a:buClr>
                <a:schemeClr val="dk1"/>
              </a:buClr>
              <a:buSzPts val="1200"/>
              <a:buFont typeface="Montserrat Light"/>
              <a:buChar char="●"/>
            </a:pPr>
            <a:r>
              <a:rPr lang="es" sz="1200">
                <a:solidFill>
                  <a:schemeClr val="dk1"/>
                </a:solidFill>
                <a:latin typeface="Montserrat Light"/>
                <a:ea typeface="Montserrat Light"/>
                <a:cs typeface="Montserrat Light"/>
                <a:sym typeface="Montserrat Light"/>
              </a:rPr>
              <a:t>Las personas en la organización.</a:t>
            </a:r>
            <a:endParaRPr sz="1200">
              <a:solidFill>
                <a:schemeClr val="dk1"/>
              </a:solidFill>
              <a:latin typeface="Montserrat Light"/>
              <a:ea typeface="Montserrat Light"/>
              <a:cs typeface="Montserrat Light"/>
              <a:sym typeface="Montserrat Light"/>
            </a:endParaRPr>
          </a:p>
          <a:p>
            <a:pPr indent="0" lvl="0" marL="914400" rtl="0" algn="l">
              <a:lnSpc>
                <a:spcPct val="115000"/>
              </a:lnSpc>
              <a:spcBef>
                <a:spcPts val="0"/>
              </a:spcBef>
              <a:spcAft>
                <a:spcPts val="0"/>
              </a:spcAft>
              <a:buNone/>
            </a:pPr>
            <a:r>
              <a:t/>
            </a:r>
            <a:endParaRPr sz="1200">
              <a:solidFill>
                <a:schemeClr val="dk1"/>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1200">
              <a:solidFill>
                <a:schemeClr val="dk1"/>
              </a:solidFill>
              <a:latin typeface="Montserrat Light"/>
              <a:ea typeface="Montserrat Light"/>
              <a:cs typeface="Montserrat Light"/>
              <a:sym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5"/>
          <p:cNvPicPr preferRelativeResize="0"/>
          <p:nvPr/>
        </p:nvPicPr>
        <p:blipFill>
          <a:blip r:embed="rId3">
            <a:alphaModFix/>
          </a:blip>
          <a:stretch>
            <a:fillRect/>
          </a:stretch>
        </p:blipFill>
        <p:spPr>
          <a:xfrm>
            <a:off x="-12" y="0"/>
            <a:ext cx="9144014" cy="5143500"/>
          </a:xfrm>
          <a:prstGeom prst="rect">
            <a:avLst/>
          </a:prstGeom>
          <a:noFill/>
          <a:ln>
            <a:noFill/>
          </a:ln>
        </p:spPr>
      </p:pic>
      <p:sp>
        <p:nvSpPr>
          <p:cNvPr id="84" name="Google Shape;84;p15"/>
          <p:cNvSpPr txBox="1"/>
          <p:nvPr/>
        </p:nvSpPr>
        <p:spPr>
          <a:xfrm>
            <a:off x="513600" y="563700"/>
            <a:ext cx="8116800" cy="3597900"/>
          </a:xfrm>
          <a:prstGeom prst="rect">
            <a:avLst/>
          </a:prstGeom>
          <a:noFill/>
          <a:ln>
            <a:noFill/>
          </a:ln>
        </p:spPr>
        <p:txBody>
          <a:bodyPr anchorCtr="0" anchor="t" bIns="45700" lIns="45700" spcFirstLastPara="1" rIns="45700" wrap="square" tIns="45700">
            <a:noAutofit/>
          </a:bodyPr>
          <a:lstStyle/>
          <a:p>
            <a:pPr indent="0" lvl="0" marL="0" marR="0" rtl="0" algn="l">
              <a:lnSpc>
                <a:spcPct val="150000"/>
              </a:lnSpc>
              <a:spcBef>
                <a:spcPts val="0"/>
              </a:spcBef>
              <a:spcAft>
                <a:spcPts val="0"/>
              </a:spcAft>
              <a:buClr>
                <a:srgbClr val="0F2741"/>
              </a:buClr>
              <a:buSzPts val="2700"/>
              <a:buFont typeface="Helvetica Neue"/>
              <a:buNone/>
            </a:pPr>
            <a:r>
              <a:rPr lang="es" sz="2400">
                <a:solidFill>
                  <a:schemeClr val="lt1"/>
                </a:solidFill>
                <a:latin typeface="Montserrat"/>
                <a:ea typeface="Montserrat"/>
                <a:cs typeface="Montserrat"/>
                <a:sym typeface="Montserrat"/>
              </a:rPr>
              <a:t>“El </a:t>
            </a:r>
            <a:r>
              <a:rPr b="1" lang="es" sz="2400">
                <a:solidFill>
                  <a:schemeClr val="lt1"/>
                </a:solidFill>
                <a:latin typeface="Montserrat"/>
                <a:ea typeface="Montserrat"/>
                <a:cs typeface="Montserrat"/>
                <a:sym typeface="Montserrat"/>
              </a:rPr>
              <a:t>proceso de </a:t>
            </a:r>
            <a:r>
              <a:rPr b="1" lang="es" sz="2400">
                <a:solidFill>
                  <a:schemeClr val="lt1"/>
                </a:solidFill>
                <a:latin typeface="Montserrat"/>
                <a:ea typeface="Montserrat"/>
                <a:cs typeface="Montserrat"/>
                <a:sym typeface="Montserrat"/>
              </a:rPr>
              <a:t>digitalización</a:t>
            </a:r>
            <a:r>
              <a:rPr lang="es" sz="2400">
                <a:solidFill>
                  <a:schemeClr val="lt1"/>
                </a:solidFill>
                <a:latin typeface="Montserrat"/>
                <a:ea typeface="Montserrat"/>
                <a:cs typeface="Montserrat"/>
                <a:sym typeface="Montserrat"/>
              </a:rPr>
              <a:t>, </a:t>
            </a:r>
            <a:r>
              <a:rPr lang="es" sz="2400">
                <a:solidFill>
                  <a:schemeClr val="lt1"/>
                </a:solidFill>
                <a:latin typeface="Montserrat"/>
                <a:ea typeface="Montserrat"/>
                <a:cs typeface="Montserrat"/>
                <a:sym typeface="Montserrat"/>
              </a:rPr>
              <a:t>específicamente</a:t>
            </a:r>
            <a:r>
              <a:rPr lang="es" sz="2400">
                <a:solidFill>
                  <a:schemeClr val="lt1"/>
                </a:solidFill>
                <a:latin typeface="Montserrat"/>
                <a:ea typeface="Montserrat"/>
                <a:cs typeface="Montserrat"/>
                <a:sym typeface="Montserrat"/>
              </a:rPr>
              <a:t> el que toca y tiene que ver con la </a:t>
            </a:r>
            <a:r>
              <a:rPr lang="es" sz="2400">
                <a:solidFill>
                  <a:schemeClr val="lt1"/>
                </a:solidFill>
                <a:latin typeface="Montserrat"/>
                <a:ea typeface="Montserrat"/>
                <a:cs typeface="Montserrat"/>
                <a:sym typeface="Montserrat"/>
              </a:rPr>
              <a:t>comunicación</a:t>
            </a:r>
            <a:r>
              <a:rPr lang="es" sz="2400">
                <a:solidFill>
                  <a:schemeClr val="lt1"/>
                </a:solidFill>
                <a:latin typeface="Montserrat"/>
                <a:ea typeface="Montserrat"/>
                <a:cs typeface="Montserrat"/>
                <a:sym typeface="Montserrat"/>
              </a:rPr>
              <a:t> (</a:t>
            </a:r>
            <a:r>
              <a:rPr lang="es" sz="2400">
                <a:solidFill>
                  <a:schemeClr val="lt1"/>
                </a:solidFill>
                <a:latin typeface="Montserrat"/>
                <a:ea typeface="Montserrat"/>
                <a:cs typeface="Montserrat"/>
                <a:sym typeface="Montserrat"/>
              </a:rPr>
              <a:t>marketing</a:t>
            </a:r>
            <a:r>
              <a:rPr lang="es" sz="2400">
                <a:solidFill>
                  <a:schemeClr val="lt1"/>
                </a:solidFill>
                <a:latin typeface="Montserrat"/>
                <a:ea typeface="Montserrat"/>
                <a:cs typeface="Montserrat"/>
                <a:sym typeface="Montserrat"/>
              </a:rPr>
              <a:t> digital) se ha vuelto parte </a:t>
            </a:r>
            <a:r>
              <a:rPr b="1" lang="es" sz="2400">
                <a:solidFill>
                  <a:schemeClr val="lt1"/>
                </a:solidFill>
                <a:latin typeface="Montserrat"/>
                <a:ea typeface="Montserrat"/>
                <a:cs typeface="Montserrat"/>
                <a:sym typeface="Montserrat"/>
              </a:rPr>
              <a:t>fundamental </a:t>
            </a:r>
            <a:r>
              <a:rPr lang="es" sz="2400">
                <a:solidFill>
                  <a:schemeClr val="lt1"/>
                </a:solidFill>
                <a:latin typeface="Montserrat"/>
                <a:ea typeface="Montserrat"/>
                <a:cs typeface="Montserrat"/>
                <a:sym typeface="Montserrat"/>
              </a:rPr>
              <a:t>del</a:t>
            </a:r>
            <a:r>
              <a:rPr lang="es" sz="2400">
                <a:solidFill>
                  <a:schemeClr val="lt1"/>
                </a:solidFill>
                <a:latin typeface="Montserrat"/>
                <a:ea typeface="Montserrat"/>
                <a:cs typeface="Montserrat"/>
                <a:sym typeface="Montserrat"/>
              </a:rPr>
              <a:t> </a:t>
            </a:r>
            <a:r>
              <a:rPr lang="es" sz="2400">
                <a:solidFill>
                  <a:schemeClr val="lt1"/>
                </a:solidFill>
                <a:latin typeface="Montserrat"/>
                <a:ea typeface="Montserrat"/>
                <a:cs typeface="Montserrat"/>
                <a:sym typeface="Montserrat"/>
              </a:rPr>
              <a:t>conocimiento</a:t>
            </a:r>
            <a:r>
              <a:rPr lang="es" sz="2400">
                <a:solidFill>
                  <a:schemeClr val="lt1"/>
                </a:solidFill>
                <a:latin typeface="Montserrat"/>
                <a:ea typeface="Montserrat"/>
                <a:cs typeface="Montserrat"/>
                <a:sym typeface="Montserrat"/>
              </a:rPr>
              <a:t> requerido para que la alta </a:t>
            </a:r>
            <a:r>
              <a:rPr lang="es" sz="2400">
                <a:solidFill>
                  <a:schemeClr val="lt1"/>
                </a:solidFill>
                <a:latin typeface="Montserrat"/>
                <a:ea typeface="Montserrat"/>
                <a:cs typeface="Montserrat"/>
                <a:sym typeface="Montserrat"/>
              </a:rPr>
              <a:t>dirección</a:t>
            </a:r>
            <a:r>
              <a:rPr lang="es" sz="2400">
                <a:solidFill>
                  <a:schemeClr val="lt1"/>
                </a:solidFill>
                <a:latin typeface="Montserrat"/>
                <a:ea typeface="Montserrat"/>
                <a:cs typeface="Montserrat"/>
                <a:sym typeface="Montserrat"/>
              </a:rPr>
              <a:t> opere </a:t>
            </a:r>
            <a:r>
              <a:rPr b="1" lang="es" sz="2400">
                <a:solidFill>
                  <a:schemeClr val="lt1"/>
                </a:solidFill>
                <a:latin typeface="Montserrat"/>
                <a:ea typeface="Montserrat"/>
                <a:cs typeface="Montserrat"/>
                <a:sym typeface="Montserrat"/>
              </a:rPr>
              <a:t>cualquier tipo de </a:t>
            </a:r>
            <a:r>
              <a:rPr b="1" lang="es" sz="2400">
                <a:solidFill>
                  <a:schemeClr val="lt1"/>
                </a:solidFill>
                <a:latin typeface="Montserrat"/>
                <a:ea typeface="Montserrat"/>
                <a:cs typeface="Montserrat"/>
                <a:sym typeface="Montserrat"/>
              </a:rPr>
              <a:t>negocio</a:t>
            </a:r>
            <a:r>
              <a:rPr lang="es" sz="2400">
                <a:solidFill>
                  <a:schemeClr val="lt1"/>
                </a:solidFill>
                <a:latin typeface="Montserrat"/>
                <a:ea typeface="Montserrat"/>
                <a:cs typeface="Montserrat"/>
                <a:sym typeface="Montserrat"/>
              </a:rPr>
              <a:t>”</a:t>
            </a:r>
            <a:endParaRPr sz="2400">
              <a:solidFill>
                <a:schemeClr val="lt1"/>
              </a:solidFill>
              <a:latin typeface="Montserrat"/>
              <a:ea typeface="Montserrat"/>
              <a:cs typeface="Montserrat"/>
              <a:sym typeface="Montserrat"/>
            </a:endParaRPr>
          </a:p>
        </p:txBody>
      </p:sp>
      <p:pic>
        <p:nvPicPr>
          <p:cNvPr id="85" name="Google Shape;85;p15"/>
          <p:cNvPicPr preferRelativeResize="0"/>
          <p:nvPr/>
        </p:nvPicPr>
        <p:blipFill rotWithShape="1">
          <a:blip r:embed="rId4">
            <a:alphaModFix/>
          </a:blip>
          <a:srcRect b="19460" l="0" r="0" t="22152"/>
          <a:stretch/>
        </p:blipFill>
        <p:spPr>
          <a:xfrm>
            <a:off x="415300" y="4386787"/>
            <a:ext cx="796975" cy="465325"/>
          </a:xfrm>
          <a:prstGeom prst="rect">
            <a:avLst/>
          </a:prstGeom>
          <a:noFill/>
          <a:ln>
            <a:noFill/>
          </a:ln>
        </p:spPr>
      </p:pic>
      <p:sp>
        <p:nvSpPr>
          <p:cNvPr id="86" name="Google Shape;86;p15"/>
          <p:cNvSpPr txBox="1"/>
          <p:nvPr/>
        </p:nvSpPr>
        <p:spPr>
          <a:xfrm>
            <a:off x="4572000" y="3921350"/>
            <a:ext cx="4399200" cy="8826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Clr>
                <a:schemeClr val="dk1"/>
              </a:buClr>
              <a:buSzPts val="1100"/>
              <a:buFont typeface="Arial"/>
              <a:buNone/>
            </a:pPr>
            <a:r>
              <a:rPr lang="es" sz="2900">
                <a:solidFill>
                  <a:schemeClr val="lt1"/>
                </a:solidFill>
                <a:latin typeface="Montserrat"/>
                <a:ea typeface="Montserrat"/>
                <a:cs typeface="Montserrat"/>
                <a:sym typeface="Montserrat"/>
              </a:rPr>
              <a:t>Luis Badillo</a:t>
            </a:r>
            <a:r>
              <a:rPr lang="es" sz="2900">
                <a:solidFill>
                  <a:schemeClr val="lt1"/>
                </a:solidFill>
                <a:latin typeface="Montserrat"/>
                <a:ea typeface="Montserrat"/>
                <a:cs typeface="Montserrat"/>
                <a:sym typeface="Montserrat"/>
              </a:rPr>
              <a:t> </a:t>
            </a:r>
            <a:r>
              <a:rPr lang="es" sz="1900">
                <a:solidFill>
                  <a:schemeClr val="lt1"/>
                </a:solidFill>
                <a:latin typeface="Montserrat"/>
                <a:ea typeface="Montserrat"/>
                <a:cs typeface="Montserrat"/>
                <a:sym typeface="Montserrat"/>
              </a:rPr>
              <a:t>  </a:t>
            </a:r>
            <a:endParaRPr sz="1900">
              <a:solidFill>
                <a:schemeClr val="lt1"/>
              </a:solidFill>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lang="es" sz="1200">
                <a:solidFill>
                  <a:schemeClr val="lt1"/>
                </a:solidFill>
                <a:latin typeface="Montserrat"/>
                <a:ea typeface="Montserrat"/>
                <a:cs typeface="Montserrat"/>
                <a:sym typeface="Montserrat"/>
              </a:rPr>
              <a:t> </a:t>
            </a:r>
            <a:r>
              <a:rPr lang="es" sz="1200">
                <a:solidFill>
                  <a:srgbClr val="FFFFFF"/>
                </a:solidFill>
                <a:latin typeface="Montserrat"/>
                <a:ea typeface="Montserrat"/>
                <a:cs typeface="Montserrat"/>
                <a:sym typeface="Montserrat"/>
              </a:rPr>
              <a:t>CEO &amp; Founder </a:t>
            </a:r>
            <a:endParaRPr sz="1200">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6"/>
          <p:cNvPicPr preferRelativeResize="0"/>
          <p:nvPr/>
        </p:nvPicPr>
        <p:blipFill>
          <a:blip r:embed="rId3">
            <a:alphaModFix/>
          </a:blip>
          <a:stretch>
            <a:fillRect/>
          </a:stretch>
        </p:blipFill>
        <p:spPr>
          <a:xfrm>
            <a:off x="0" y="4702625"/>
            <a:ext cx="9144000" cy="440875"/>
          </a:xfrm>
          <a:prstGeom prst="rect">
            <a:avLst/>
          </a:prstGeom>
          <a:noFill/>
          <a:ln>
            <a:noFill/>
          </a:ln>
        </p:spPr>
      </p:pic>
      <p:pic>
        <p:nvPicPr>
          <p:cNvPr id="92" name="Google Shape;92;p16"/>
          <p:cNvPicPr preferRelativeResize="0"/>
          <p:nvPr/>
        </p:nvPicPr>
        <p:blipFill rotWithShape="1">
          <a:blip r:embed="rId4">
            <a:alphaModFix/>
          </a:blip>
          <a:srcRect b="19460" l="0" r="0" t="22152"/>
          <a:stretch/>
        </p:blipFill>
        <p:spPr>
          <a:xfrm>
            <a:off x="124275" y="4745800"/>
            <a:ext cx="681147" cy="397700"/>
          </a:xfrm>
          <a:prstGeom prst="rect">
            <a:avLst/>
          </a:prstGeom>
          <a:noFill/>
          <a:ln>
            <a:noFill/>
          </a:ln>
        </p:spPr>
      </p:pic>
      <p:pic>
        <p:nvPicPr>
          <p:cNvPr id="93" name="Google Shape;93;p16"/>
          <p:cNvPicPr preferRelativeResize="0"/>
          <p:nvPr/>
        </p:nvPicPr>
        <p:blipFill rotWithShape="1">
          <a:blip r:embed="rId4">
            <a:alphaModFix/>
          </a:blip>
          <a:srcRect b="1344" l="0" r="0" t="84747"/>
          <a:stretch/>
        </p:blipFill>
        <p:spPr>
          <a:xfrm>
            <a:off x="6872150" y="4763775"/>
            <a:ext cx="2290725" cy="318575"/>
          </a:xfrm>
          <a:prstGeom prst="rect">
            <a:avLst/>
          </a:prstGeom>
          <a:noFill/>
          <a:ln>
            <a:noFill/>
          </a:ln>
        </p:spPr>
      </p:pic>
      <p:sp>
        <p:nvSpPr>
          <p:cNvPr id="94" name="Google Shape;94;p16"/>
          <p:cNvSpPr txBox="1"/>
          <p:nvPr/>
        </p:nvSpPr>
        <p:spPr>
          <a:xfrm>
            <a:off x="2532150" y="282600"/>
            <a:ext cx="45645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1500">
                <a:solidFill>
                  <a:srgbClr val="9900FF"/>
                </a:solidFill>
                <a:latin typeface="Montserrat"/>
                <a:ea typeface="Montserrat"/>
                <a:cs typeface="Montserrat"/>
                <a:sym typeface="Montserrat"/>
              </a:rPr>
              <a:t>Principio 1: El mundo digital es cambiante </a:t>
            </a:r>
            <a:endParaRPr b="1">
              <a:solidFill>
                <a:srgbClr val="9900FF"/>
              </a:solidFill>
              <a:latin typeface="Montserrat"/>
              <a:ea typeface="Montserrat"/>
              <a:cs typeface="Montserrat"/>
              <a:sym typeface="Montserrat"/>
            </a:endParaRPr>
          </a:p>
        </p:txBody>
      </p:sp>
      <p:sp>
        <p:nvSpPr>
          <p:cNvPr id="95" name="Google Shape;95;p16"/>
          <p:cNvSpPr txBox="1"/>
          <p:nvPr/>
        </p:nvSpPr>
        <p:spPr>
          <a:xfrm>
            <a:off x="124275" y="2154225"/>
            <a:ext cx="38340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t/>
            </a:r>
            <a:endParaRPr b="1" sz="12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sz="1200">
              <a:solidFill>
                <a:schemeClr val="dk1"/>
              </a:solidFill>
            </a:endParaRPr>
          </a:p>
        </p:txBody>
      </p:sp>
      <p:sp>
        <p:nvSpPr>
          <p:cNvPr id="96" name="Google Shape;96;p16"/>
          <p:cNvSpPr txBox="1"/>
          <p:nvPr/>
        </p:nvSpPr>
        <p:spPr>
          <a:xfrm>
            <a:off x="5023675" y="2266173"/>
            <a:ext cx="15411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sp>
        <p:nvSpPr>
          <p:cNvPr id="97" name="Google Shape;97;p16"/>
          <p:cNvSpPr txBox="1"/>
          <p:nvPr/>
        </p:nvSpPr>
        <p:spPr>
          <a:xfrm>
            <a:off x="643200" y="3123025"/>
            <a:ext cx="4043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latin typeface="Montserrat"/>
                <a:ea typeface="Montserrat"/>
                <a:cs typeface="Montserrat"/>
                <a:sym typeface="Montserrat"/>
              </a:rPr>
              <a:t>En los últimos 5 años se ha generado </a:t>
            </a:r>
            <a:r>
              <a:rPr b="1" lang="es" sz="1200">
                <a:latin typeface="Montserrat"/>
                <a:ea typeface="Montserrat"/>
                <a:cs typeface="Montserrat"/>
                <a:sym typeface="Montserrat"/>
              </a:rPr>
              <a:t>más conocimiento</a:t>
            </a:r>
            <a:r>
              <a:rPr lang="es" sz="1200">
                <a:latin typeface="Montserrat"/>
                <a:ea typeface="Montserrat"/>
                <a:cs typeface="Montserrat"/>
                <a:sym typeface="Montserrat"/>
              </a:rPr>
              <a:t> que el que se había generado en los cinco anteriores. </a:t>
            </a:r>
            <a:endParaRPr b="1" sz="1200">
              <a:latin typeface="Montserrat"/>
              <a:ea typeface="Montserrat"/>
              <a:cs typeface="Montserrat"/>
              <a:sym typeface="Montserrat"/>
            </a:endParaRPr>
          </a:p>
        </p:txBody>
      </p:sp>
      <p:sp>
        <p:nvSpPr>
          <p:cNvPr id="98" name="Google Shape;98;p16"/>
          <p:cNvSpPr txBox="1"/>
          <p:nvPr/>
        </p:nvSpPr>
        <p:spPr>
          <a:xfrm>
            <a:off x="2047350" y="1281850"/>
            <a:ext cx="5049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latin typeface="Montserrat"/>
                <a:ea typeface="Montserrat"/>
                <a:cs typeface="Montserrat"/>
                <a:sym typeface="Montserrat"/>
              </a:rPr>
              <a:t>La velocidad en la que estamos avanzando y </a:t>
            </a:r>
            <a:r>
              <a:rPr b="1" lang="es" sz="1200">
                <a:latin typeface="Montserrat"/>
                <a:ea typeface="Montserrat"/>
                <a:cs typeface="Montserrat"/>
                <a:sym typeface="Montserrat"/>
              </a:rPr>
              <a:t>digitalizándonos</a:t>
            </a:r>
            <a:r>
              <a:rPr lang="es" sz="1200">
                <a:latin typeface="Montserrat"/>
                <a:ea typeface="Montserrat"/>
                <a:cs typeface="Montserrat"/>
                <a:sym typeface="Montserrat"/>
              </a:rPr>
              <a:t> en razón de la tecnología cada día será mayor. </a:t>
            </a:r>
            <a:endParaRPr b="1" sz="1200">
              <a:latin typeface="Montserrat"/>
              <a:ea typeface="Montserrat"/>
              <a:cs typeface="Montserrat"/>
              <a:sym typeface="Montserrat"/>
            </a:endParaRPr>
          </a:p>
        </p:txBody>
      </p:sp>
      <p:pic>
        <p:nvPicPr>
          <p:cNvPr id="99" name="Google Shape;99;p16"/>
          <p:cNvPicPr preferRelativeResize="0"/>
          <p:nvPr/>
        </p:nvPicPr>
        <p:blipFill>
          <a:blip r:embed="rId5">
            <a:alphaModFix/>
          </a:blip>
          <a:stretch>
            <a:fillRect/>
          </a:stretch>
        </p:blipFill>
        <p:spPr>
          <a:xfrm flipH="1" rot="9969866">
            <a:off x="364032" y="2560356"/>
            <a:ext cx="719030" cy="719044"/>
          </a:xfrm>
          <a:prstGeom prst="rect">
            <a:avLst/>
          </a:prstGeom>
          <a:noFill/>
          <a:ln>
            <a:noFill/>
          </a:ln>
        </p:spPr>
      </p:pic>
      <p:pic>
        <p:nvPicPr>
          <p:cNvPr id="100" name="Google Shape;100;p16"/>
          <p:cNvPicPr preferRelativeResize="0"/>
          <p:nvPr/>
        </p:nvPicPr>
        <p:blipFill>
          <a:blip r:embed="rId5">
            <a:alphaModFix/>
          </a:blip>
          <a:stretch>
            <a:fillRect/>
          </a:stretch>
        </p:blipFill>
        <p:spPr>
          <a:xfrm rot="-9571391">
            <a:off x="2825284" y="1807452"/>
            <a:ext cx="720082" cy="720094"/>
          </a:xfrm>
          <a:prstGeom prst="rect">
            <a:avLst/>
          </a:prstGeom>
          <a:noFill/>
          <a:ln>
            <a:noFill/>
          </a:ln>
        </p:spPr>
      </p:pic>
      <p:sp>
        <p:nvSpPr>
          <p:cNvPr id="101" name="Google Shape;101;p16"/>
          <p:cNvSpPr txBox="1"/>
          <p:nvPr/>
        </p:nvSpPr>
        <p:spPr>
          <a:xfrm>
            <a:off x="229725" y="2112275"/>
            <a:ext cx="2609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s" sz="1200">
                <a:solidFill>
                  <a:schemeClr val="dk1"/>
                </a:solidFill>
                <a:latin typeface="Montserrat"/>
                <a:ea typeface="Montserrat"/>
                <a:cs typeface="Montserrat"/>
                <a:sym typeface="Montserrat"/>
              </a:rPr>
              <a:t> Es importante </a:t>
            </a:r>
            <a:r>
              <a:rPr b="1" lang="es" sz="1200">
                <a:solidFill>
                  <a:schemeClr val="dk1"/>
                </a:solidFill>
                <a:latin typeface="Montserrat"/>
                <a:ea typeface="Montserrat"/>
                <a:cs typeface="Montserrat"/>
                <a:sym typeface="Montserrat"/>
              </a:rPr>
              <a:t>entender esta ola de cambios.</a:t>
            </a:r>
            <a:endParaRPr b="1"/>
          </a:p>
        </p:txBody>
      </p:sp>
      <p:pic>
        <p:nvPicPr>
          <p:cNvPr descr="Concepto de Tecnología Digital" id="102" name="Google Shape;102;p16"/>
          <p:cNvPicPr preferRelativeResize="0"/>
          <p:nvPr/>
        </p:nvPicPr>
        <p:blipFill>
          <a:blip r:embed="rId6">
            <a:alphaModFix/>
          </a:blip>
          <a:stretch>
            <a:fillRect/>
          </a:stretch>
        </p:blipFill>
        <p:spPr>
          <a:xfrm>
            <a:off x="4753950" y="1788875"/>
            <a:ext cx="4298351" cy="286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7"/>
          <p:cNvPicPr preferRelativeResize="0"/>
          <p:nvPr/>
        </p:nvPicPr>
        <p:blipFill>
          <a:blip r:embed="rId3">
            <a:alphaModFix/>
          </a:blip>
          <a:stretch>
            <a:fillRect/>
          </a:stretch>
        </p:blipFill>
        <p:spPr>
          <a:xfrm>
            <a:off x="0" y="4702625"/>
            <a:ext cx="9144000" cy="440875"/>
          </a:xfrm>
          <a:prstGeom prst="rect">
            <a:avLst/>
          </a:prstGeom>
          <a:noFill/>
          <a:ln>
            <a:noFill/>
          </a:ln>
        </p:spPr>
      </p:pic>
      <p:pic>
        <p:nvPicPr>
          <p:cNvPr id="108" name="Google Shape;108;p17"/>
          <p:cNvPicPr preferRelativeResize="0"/>
          <p:nvPr/>
        </p:nvPicPr>
        <p:blipFill rotWithShape="1">
          <a:blip r:embed="rId4">
            <a:alphaModFix/>
          </a:blip>
          <a:srcRect b="19460" l="0" r="0" t="22152"/>
          <a:stretch/>
        </p:blipFill>
        <p:spPr>
          <a:xfrm>
            <a:off x="124275" y="4745800"/>
            <a:ext cx="681147" cy="397700"/>
          </a:xfrm>
          <a:prstGeom prst="rect">
            <a:avLst/>
          </a:prstGeom>
          <a:noFill/>
          <a:ln>
            <a:noFill/>
          </a:ln>
        </p:spPr>
      </p:pic>
      <p:pic>
        <p:nvPicPr>
          <p:cNvPr id="109" name="Google Shape;109;p17"/>
          <p:cNvPicPr preferRelativeResize="0"/>
          <p:nvPr/>
        </p:nvPicPr>
        <p:blipFill rotWithShape="1">
          <a:blip r:embed="rId4">
            <a:alphaModFix/>
          </a:blip>
          <a:srcRect b="1344" l="0" r="0" t="84747"/>
          <a:stretch/>
        </p:blipFill>
        <p:spPr>
          <a:xfrm>
            <a:off x="6872150" y="4763775"/>
            <a:ext cx="2290725" cy="318575"/>
          </a:xfrm>
          <a:prstGeom prst="rect">
            <a:avLst/>
          </a:prstGeom>
          <a:noFill/>
          <a:ln>
            <a:noFill/>
          </a:ln>
        </p:spPr>
      </p:pic>
      <p:sp>
        <p:nvSpPr>
          <p:cNvPr id="110" name="Google Shape;110;p17"/>
          <p:cNvSpPr txBox="1"/>
          <p:nvPr/>
        </p:nvSpPr>
        <p:spPr>
          <a:xfrm>
            <a:off x="1641825" y="282600"/>
            <a:ext cx="5666400" cy="66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1500">
                <a:solidFill>
                  <a:srgbClr val="9900FF"/>
                </a:solidFill>
                <a:latin typeface="Montserrat"/>
                <a:ea typeface="Montserrat"/>
                <a:cs typeface="Montserrat"/>
                <a:sym typeface="Montserrat"/>
              </a:rPr>
              <a:t>Principio 2: </a:t>
            </a:r>
            <a:r>
              <a:rPr b="1" lang="es" sz="1500">
                <a:solidFill>
                  <a:srgbClr val="9900FF"/>
                </a:solidFill>
                <a:latin typeface="Montserrat"/>
                <a:ea typeface="Montserrat"/>
                <a:cs typeface="Montserrat"/>
                <a:sym typeface="Montserrat"/>
              </a:rPr>
              <a:t>Define</a:t>
            </a:r>
            <a:r>
              <a:rPr b="1" lang="es" sz="1500">
                <a:solidFill>
                  <a:srgbClr val="9900FF"/>
                </a:solidFill>
                <a:latin typeface="Montserrat"/>
                <a:ea typeface="Montserrat"/>
                <a:cs typeface="Montserrat"/>
                <a:sym typeface="Montserrat"/>
              </a:rPr>
              <a:t> tus rumbos y tus </a:t>
            </a:r>
            <a:r>
              <a:rPr b="1" lang="es" sz="1500">
                <a:solidFill>
                  <a:srgbClr val="9900FF"/>
                </a:solidFill>
                <a:latin typeface="Montserrat"/>
                <a:ea typeface="Montserrat"/>
                <a:cs typeface="Montserrat"/>
                <a:sym typeface="Montserrat"/>
              </a:rPr>
              <a:t>objetivos</a:t>
            </a:r>
            <a:r>
              <a:rPr b="1" lang="es" sz="1500">
                <a:solidFill>
                  <a:srgbClr val="9900FF"/>
                </a:solidFill>
                <a:latin typeface="Montserrat"/>
                <a:ea typeface="Montserrat"/>
                <a:cs typeface="Montserrat"/>
                <a:sym typeface="Montserrat"/>
              </a:rPr>
              <a:t>. </a:t>
            </a:r>
            <a:endParaRPr b="1" sz="1500">
              <a:solidFill>
                <a:srgbClr val="9900FF"/>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b="1">
              <a:solidFill>
                <a:srgbClr val="9900FF"/>
              </a:solidFill>
              <a:latin typeface="Montserrat"/>
              <a:ea typeface="Montserrat"/>
              <a:cs typeface="Montserrat"/>
              <a:sym typeface="Montserrat"/>
            </a:endParaRPr>
          </a:p>
        </p:txBody>
      </p:sp>
      <p:sp>
        <p:nvSpPr>
          <p:cNvPr id="111" name="Google Shape;111;p17"/>
          <p:cNvSpPr txBox="1"/>
          <p:nvPr/>
        </p:nvSpPr>
        <p:spPr>
          <a:xfrm>
            <a:off x="124275" y="2154225"/>
            <a:ext cx="38340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t/>
            </a:r>
            <a:endParaRPr b="1" sz="12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sz="1200">
              <a:solidFill>
                <a:schemeClr val="dk1"/>
              </a:solidFill>
            </a:endParaRPr>
          </a:p>
        </p:txBody>
      </p:sp>
      <p:sp>
        <p:nvSpPr>
          <p:cNvPr id="112" name="Google Shape;112;p17"/>
          <p:cNvSpPr txBox="1"/>
          <p:nvPr/>
        </p:nvSpPr>
        <p:spPr>
          <a:xfrm>
            <a:off x="5023675" y="2266173"/>
            <a:ext cx="15411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sp>
        <p:nvSpPr>
          <p:cNvPr id="113" name="Google Shape;113;p17"/>
          <p:cNvSpPr txBox="1"/>
          <p:nvPr/>
        </p:nvSpPr>
        <p:spPr>
          <a:xfrm>
            <a:off x="205225" y="2548413"/>
            <a:ext cx="3329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latin typeface="Montserrat"/>
                <a:ea typeface="Montserrat"/>
                <a:cs typeface="Montserrat"/>
                <a:sym typeface="Montserrat"/>
              </a:rPr>
              <a:t>Necesitas un objetivo que sea </a:t>
            </a:r>
            <a:r>
              <a:rPr b="1" lang="es" sz="1200">
                <a:latin typeface="Montserrat"/>
                <a:ea typeface="Montserrat"/>
                <a:cs typeface="Montserrat"/>
                <a:sym typeface="Montserrat"/>
              </a:rPr>
              <a:t>retador, medible y alcanzable. </a:t>
            </a:r>
            <a:endParaRPr b="1" sz="1200">
              <a:latin typeface="Montserrat"/>
              <a:ea typeface="Montserrat"/>
              <a:cs typeface="Montserrat"/>
              <a:sym typeface="Montserrat"/>
            </a:endParaRPr>
          </a:p>
        </p:txBody>
      </p:sp>
      <p:pic>
        <p:nvPicPr>
          <p:cNvPr id="114" name="Google Shape;114;p17"/>
          <p:cNvPicPr preferRelativeResize="0"/>
          <p:nvPr/>
        </p:nvPicPr>
        <p:blipFill>
          <a:blip r:embed="rId5">
            <a:alphaModFix/>
          </a:blip>
          <a:stretch>
            <a:fillRect/>
          </a:stretch>
        </p:blipFill>
        <p:spPr>
          <a:xfrm rot="8486252">
            <a:off x="1920660" y="1869902"/>
            <a:ext cx="720082" cy="720094"/>
          </a:xfrm>
          <a:prstGeom prst="rect">
            <a:avLst/>
          </a:prstGeom>
          <a:noFill/>
          <a:ln>
            <a:noFill/>
          </a:ln>
        </p:spPr>
      </p:pic>
      <p:sp>
        <p:nvSpPr>
          <p:cNvPr id="115" name="Google Shape;115;p17"/>
          <p:cNvSpPr txBox="1"/>
          <p:nvPr/>
        </p:nvSpPr>
        <p:spPr>
          <a:xfrm>
            <a:off x="1560875" y="3805700"/>
            <a:ext cx="2609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solidFill>
                  <a:schemeClr val="dk1"/>
                </a:solidFill>
                <a:latin typeface="Montserrat"/>
                <a:ea typeface="Montserrat"/>
                <a:cs typeface="Montserrat"/>
                <a:sym typeface="Montserrat"/>
              </a:rPr>
              <a:t>Tiene que ser </a:t>
            </a:r>
            <a:r>
              <a:rPr b="1" lang="es" sz="1200">
                <a:solidFill>
                  <a:schemeClr val="dk1"/>
                </a:solidFill>
                <a:latin typeface="Montserrat"/>
                <a:ea typeface="Montserrat"/>
                <a:cs typeface="Montserrat"/>
                <a:sym typeface="Montserrat"/>
              </a:rPr>
              <a:t>específico</a:t>
            </a:r>
            <a:r>
              <a:rPr lang="es" sz="1200">
                <a:solidFill>
                  <a:schemeClr val="dk1"/>
                </a:solidFill>
                <a:latin typeface="Montserrat"/>
                <a:ea typeface="Montserrat"/>
                <a:cs typeface="Montserrat"/>
                <a:sym typeface="Montserrat"/>
              </a:rPr>
              <a:t> y estar dentro de un </a:t>
            </a:r>
            <a:r>
              <a:rPr b="1" lang="es" sz="1200">
                <a:solidFill>
                  <a:schemeClr val="dk1"/>
                </a:solidFill>
                <a:latin typeface="Montserrat"/>
                <a:ea typeface="Montserrat"/>
                <a:cs typeface="Montserrat"/>
                <a:sym typeface="Montserrat"/>
              </a:rPr>
              <a:t>margen de tiempo</a:t>
            </a:r>
            <a:r>
              <a:rPr lang="es" sz="1200">
                <a:solidFill>
                  <a:schemeClr val="dk1"/>
                </a:solidFill>
                <a:latin typeface="Montserrat"/>
                <a:ea typeface="Montserrat"/>
                <a:cs typeface="Montserrat"/>
                <a:sym typeface="Montserrat"/>
              </a:rPr>
              <a:t>.</a:t>
            </a:r>
            <a:endParaRPr/>
          </a:p>
        </p:txBody>
      </p:sp>
      <p:sp>
        <p:nvSpPr>
          <p:cNvPr id="116" name="Google Shape;116;p17"/>
          <p:cNvSpPr txBox="1"/>
          <p:nvPr/>
        </p:nvSpPr>
        <p:spPr>
          <a:xfrm>
            <a:off x="0" y="1154213"/>
            <a:ext cx="3000000" cy="79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s" sz="1200">
                <a:solidFill>
                  <a:schemeClr val="dk1"/>
                </a:solidFill>
                <a:latin typeface="Montserrat"/>
                <a:ea typeface="Montserrat"/>
                <a:cs typeface="Montserrat"/>
                <a:sym typeface="Montserrat"/>
              </a:rPr>
              <a:t>No puedes empezar </a:t>
            </a:r>
            <a:r>
              <a:rPr lang="es" sz="1200">
                <a:solidFill>
                  <a:schemeClr val="dk1"/>
                </a:solidFill>
                <a:latin typeface="Montserrat"/>
                <a:ea typeface="Montserrat"/>
                <a:cs typeface="Montserrat"/>
                <a:sym typeface="Montserrat"/>
              </a:rPr>
              <a:t>una estrategia publicitaria de marketing digital si no tienes objetivos.</a:t>
            </a:r>
            <a:endParaRPr sz="1200">
              <a:solidFill>
                <a:schemeClr val="dk1"/>
              </a:solidFill>
              <a:latin typeface="Montserrat Light"/>
              <a:ea typeface="Montserrat Light"/>
              <a:cs typeface="Montserrat Light"/>
              <a:sym typeface="Montserrat Light"/>
            </a:endParaRPr>
          </a:p>
        </p:txBody>
      </p:sp>
      <p:pic>
        <p:nvPicPr>
          <p:cNvPr id="117" name="Google Shape;117;p17"/>
          <p:cNvPicPr preferRelativeResize="0"/>
          <p:nvPr/>
        </p:nvPicPr>
        <p:blipFill>
          <a:blip r:embed="rId5">
            <a:alphaModFix/>
          </a:blip>
          <a:stretch>
            <a:fillRect/>
          </a:stretch>
        </p:blipFill>
        <p:spPr>
          <a:xfrm rot="8486252">
            <a:off x="1594185" y="3087752"/>
            <a:ext cx="720082" cy="720094"/>
          </a:xfrm>
          <a:prstGeom prst="rect">
            <a:avLst/>
          </a:prstGeom>
          <a:noFill/>
          <a:ln>
            <a:noFill/>
          </a:ln>
        </p:spPr>
      </p:pic>
      <p:pic>
        <p:nvPicPr>
          <p:cNvPr id="118" name="Google Shape;118;p17"/>
          <p:cNvPicPr preferRelativeResize="0"/>
          <p:nvPr/>
        </p:nvPicPr>
        <p:blipFill>
          <a:blip r:embed="rId6">
            <a:alphaModFix/>
          </a:blip>
          <a:stretch>
            <a:fillRect/>
          </a:stretch>
        </p:blipFill>
        <p:spPr>
          <a:xfrm>
            <a:off x="3149475" y="622238"/>
            <a:ext cx="5849999" cy="3899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8"/>
          <p:cNvPicPr preferRelativeResize="0"/>
          <p:nvPr/>
        </p:nvPicPr>
        <p:blipFill>
          <a:blip r:embed="rId3">
            <a:alphaModFix/>
          </a:blip>
          <a:stretch>
            <a:fillRect/>
          </a:stretch>
        </p:blipFill>
        <p:spPr>
          <a:xfrm>
            <a:off x="0" y="4702625"/>
            <a:ext cx="9144000" cy="440875"/>
          </a:xfrm>
          <a:prstGeom prst="rect">
            <a:avLst/>
          </a:prstGeom>
          <a:noFill/>
          <a:ln>
            <a:noFill/>
          </a:ln>
        </p:spPr>
      </p:pic>
      <p:pic>
        <p:nvPicPr>
          <p:cNvPr id="124" name="Google Shape;124;p18"/>
          <p:cNvPicPr preferRelativeResize="0"/>
          <p:nvPr/>
        </p:nvPicPr>
        <p:blipFill rotWithShape="1">
          <a:blip r:embed="rId4">
            <a:alphaModFix/>
          </a:blip>
          <a:srcRect b="19460" l="0" r="0" t="22152"/>
          <a:stretch/>
        </p:blipFill>
        <p:spPr>
          <a:xfrm>
            <a:off x="124275" y="4745800"/>
            <a:ext cx="681147" cy="397700"/>
          </a:xfrm>
          <a:prstGeom prst="rect">
            <a:avLst/>
          </a:prstGeom>
          <a:noFill/>
          <a:ln>
            <a:noFill/>
          </a:ln>
        </p:spPr>
      </p:pic>
      <p:pic>
        <p:nvPicPr>
          <p:cNvPr id="125" name="Google Shape;125;p18"/>
          <p:cNvPicPr preferRelativeResize="0"/>
          <p:nvPr/>
        </p:nvPicPr>
        <p:blipFill rotWithShape="1">
          <a:blip r:embed="rId4">
            <a:alphaModFix/>
          </a:blip>
          <a:srcRect b="1344" l="0" r="0" t="84747"/>
          <a:stretch/>
        </p:blipFill>
        <p:spPr>
          <a:xfrm>
            <a:off x="6872150" y="4763775"/>
            <a:ext cx="2290725" cy="318575"/>
          </a:xfrm>
          <a:prstGeom prst="rect">
            <a:avLst/>
          </a:prstGeom>
          <a:noFill/>
          <a:ln>
            <a:noFill/>
          </a:ln>
        </p:spPr>
      </p:pic>
      <p:sp>
        <p:nvSpPr>
          <p:cNvPr id="126" name="Google Shape;126;p18"/>
          <p:cNvSpPr txBox="1"/>
          <p:nvPr/>
        </p:nvSpPr>
        <p:spPr>
          <a:xfrm>
            <a:off x="1242750" y="294025"/>
            <a:ext cx="66585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1500">
                <a:solidFill>
                  <a:srgbClr val="9900FF"/>
                </a:solidFill>
                <a:latin typeface="Montserrat"/>
                <a:ea typeface="Montserrat"/>
                <a:cs typeface="Montserrat"/>
                <a:sym typeface="Montserrat"/>
              </a:rPr>
              <a:t>Principio 3: Es necesaria </a:t>
            </a:r>
            <a:r>
              <a:rPr b="1" lang="es" sz="1500">
                <a:solidFill>
                  <a:srgbClr val="9900FF"/>
                </a:solidFill>
                <a:latin typeface="Montserrat"/>
                <a:ea typeface="Montserrat"/>
                <a:cs typeface="Montserrat"/>
                <a:sym typeface="Montserrat"/>
              </a:rPr>
              <a:t>una metodología, </a:t>
            </a:r>
            <a:r>
              <a:rPr b="1" lang="es" sz="1500">
                <a:solidFill>
                  <a:srgbClr val="9900FF"/>
                </a:solidFill>
                <a:latin typeface="Montserrat"/>
                <a:ea typeface="Montserrat"/>
                <a:cs typeface="Montserrat"/>
                <a:sym typeface="Montserrat"/>
              </a:rPr>
              <a:t>una estructura y una cultura de aprendizaje constante e </a:t>
            </a:r>
            <a:r>
              <a:rPr b="1" lang="es" sz="1500">
                <a:solidFill>
                  <a:srgbClr val="9900FF"/>
                </a:solidFill>
                <a:latin typeface="Montserrat"/>
                <a:ea typeface="Montserrat"/>
                <a:cs typeface="Montserrat"/>
                <a:sym typeface="Montserrat"/>
              </a:rPr>
              <a:t>iterativa en</a:t>
            </a:r>
            <a:r>
              <a:rPr b="1" lang="es" sz="1500">
                <a:solidFill>
                  <a:srgbClr val="9900FF"/>
                </a:solidFill>
                <a:latin typeface="Montserrat"/>
                <a:ea typeface="Montserrat"/>
                <a:cs typeface="Montserrat"/>
                <a:sym typeface="Montserrat"/>
              </a:rPr>
              <a:t> la </a:t>
            </a:r>
            <a:r>
              <a:rPr b="1" lang="es" sz="1500">
                <a:solidFill>
                  <a:srgbClr val="9900FF"/>
                </a:solidFill>
                <a:latin typeface="Montserrat"/>
                <a:ea typeface="Montserrat"/>
                <a:cs typeface="Montserrat"/>
                <a:sym typeface="Montserrat"/>
              </a:rPr>
              <a:t>organización</a:t>
            </a:r>
            <a:r>
              <a:rPr b="1" lang="es" sz="1500">
                <a:solidFill>
                  <a:srgbClr val="9900FF"/>
                </a:solidFill>
                <a:latin typeface="Montserrat"/>
                <a:ea typeface="Montserrat"/>
                <a:cs typeface="Montserrat"/>
                <a:sym typeface="Montserrat"/>
              </a:rPr>
              <a:t>. </a:t>
            </a:r>
            <a:endParaRPr b="1">
              <a:solidFill>
                <a:srgbClr val="9900FF"/>
              </a:solidFill>
              <a:latin typeface="Montserrat"/>
              <a:ea typeface="Montserrat"/>
              <a:cs typeface="Montserrat"/>
              <a:sym typeface="Montserrat"/>
            </a:endParaRPr>
          </a:p>
        </p:txBody>
      </p:sp>
      <p:sp>
        <p:nvSpPr>
          <p:cNvPr id="127" name="Google Shape;127;p18"/>
          <p:cNvSpPr txBox="1"/>
          <p:nvPr/>
        </p:nvSpPr>
        <p:spPr>
          <a:xfrm>
            <a:off x="1242750" y="1753263"/>
            <a:ext cx="38340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t/>
            </a:r>
            <a:endParaRPr b="1" sz="12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sz="1200">
              <a:solidFill>
                <a:schemeClr val="dk1"/>
              </a:solidFill>
            </a:endParaRPr>
          </a:p>
        </p:txBody>
      </p:sp>
      <p:sp>
        <p:nvSpPr>
          <p:cNvPr id="128" name="Google Shape;128;p18"/>
          <p:cNvSpPr txBox="1"/>
          <p:nvPr/>
        </p:nvSpPr>
        <p:spPr>
          <a:xfrm>
            <a:off x="219225" y="1384200"/>
            <a:ext cx="3329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latin typeface="Montserrat"/>
                <a:ea typeface="Montserrat"/>
                <a:cs typeface="Montserrat"/>
                <a:sym typeface="Montserrat"/>
              </a:rPr>
              <a:t>Existen </a:t>
            </a:r>
            <a:r>
              <a:rPr b="1" lang="es" sz="1200">
                <a:latin typeface="Montserrat"/>
                <a:ea typeface="Montserrat"/>
                <a:cs typeface="Montserrat"/>
                <a:sym typeface="Montserrat"/>
              </a:rPr>
              <a:t>distintos tipos de metodologías </a:t>
            </a:r>
            <a:r>
              <a:rPr lang="es" sz="1200">
                <a:latin typeface="Montserrat"/>
                <a:ea typeface="Montserrat"/>
                <a:cs typeface="Montserrat"/>
                <a:sym typeface="Montserrat"/>
              </a:rPr>
              <a:t>y cada una considera aspectos distintos, en el caso de MCK creamos +Thinking. </a:t>
            </a:r>
            <a:endParaRPr b="1" sz="1200">
              <a:latin typeface="Montserrat"/>
              <a:ea typeface="Montserrat"/>
              <a:cs typeface="Montserrat"/>
              <a:sym typeface="Montserrat"/>
            </a:endParaRPr>
          </a:p>
        </p:txBody>
      </p:sp>
      <p:pic>
        <p:nvPicPr>
          <p:cNvPr id="129" name="Google Shape;129;p18"/>
          <p:cNvPicPr preferRelativeResize="0"/>
          <p:nvPr/>
        </p:nvPicPr>
        <p:blipFill>
          <a:blip r:embed="rId5">
            <a:alphaModFix/>
          </a:blip>
          <a:stretch>
            <a:fillRect/>
          </a:stretch>
        </p:blipFill>
        <p:spPr>
          <a:xfrm rot="10008653">
            <a:off x="1523884" y="2171053"/>
            <a:ext cx="720082" cy="720094"/>
          </a:xfrm>
          <a:prstGeom prst="rect">
            <a:avLst/>
          </a:prstGeom>
          <a:noFill/>
          <a:ln>
            <a:noFill/>
          </a:ln>
        </p:spPr>
      </p:pic>
      <p:sp>
        <p:nvSpPr>
          <p:cNvPr id="130" name="Google Shape;130;p18"/>
          <p:cNvSpPr txBox="1"/>
          <p:nvPr/>
        </p:nvSpPr>
        <p:spPr>
          <a:xfrm>
            <a:off x="238300" y="2929650"/>
            <a:ext cx="2609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solidFill>
                  <a:schemeClr val="dk1"/>
                </a:solidFill>
                <a:latin typeface="Montserrat"/>
                <a:ea typeface="Montserrat"/>
                <a:cs typeface="Montserrat"/>
                <a:sym typeface="Montserrat"/>
              </a:rPr>
              <a:t>Una </a:t>
            </a:r>
            <a:r>
              <a:rPr b="1" lang="es" sz="1200">
                <a:solidFill>
                  <a:schemeClr val="dk1"/>
                </a:solidFill>
                <a:latin typeface="Montserrat"/>
                <a:ea typeface="Montserrat"/>
                <a:cs typeface="Montserrat"/>
                <a:sym typeface="Montserrat"/>
              </a:rPr>
              <a:t>convergencia</a:t>
            </a:r>
            <a:r>
              <a:rPr lang="es" sz="1200">
                <a:solidFill>
                  <a:schemeClr val="dk1"/>
                </a:solidFill>
                <a:latin typeface="Montserrat"/>
                <a:ea typeface="Montserrat"/>
                <a:cs typeface="Montserrat"/>
                <a:sym typeface="Montserrat"/>
              </a:rPr>
              <a:t> entre medios, personas y negocios. </a:t>
            </a:r>
            <a:endParaRPr/>
          </a:p>
        </p:txBody>
      </p:sp>
      <p:sp>
        <p:nvSpPr>
          <p:cNvPr id="131" name="Google Shape;131;p18"/>
          <p:cNvSpPr txBox="1"/>
          <p:nvPr/>
        </p:nvSpPr>
        <p:spPr>
          <a:xfrm>
            <a:off x="3012638" y="1203875"/>
            <a:ext cx="547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Montserrat Light"/>
                <a:ea typeface="Montserrat Light"/>
                <a:cs typeface="Montserrat Light"/>
                <a:sym typeface="Montserrat Light"/>
              </a:rPr>
              <a:t>Una convergencia entre personas, medios y negocios</a:t>
            </a:r>
            <a:endParaRPr>
              <a:solidFill>
                <a:schemeClr val="lt1"/>
              </a:solidFill>
              <a:latin typeface="Montserrat Light"/>
              <a:ea typeface="Montserrat Light"/>
              <a:cs typeface="Montserrat Light"/>
              <a:sym typeface="Montserrat Light"/>
            </a:endParaRPr>
          </a:p>
        </p:txBody>
      </p:sp>
      <p:sp>
        <p:nvSpPr>
          <p:cNvPr id="132" name="Google Shape;132;p18"/>
          <p:cNvSpPr/>
          <p:nvPr/>
        </p:nvSpPr>
        <p:spPr>
          <a:xfrm>
            <a:off x="4994325" y="2159550"/>
            <a:ext cx="1209900" cy="1186200"/>
          </a:xfrm>
          <a:prstGeom prst="ellipse">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4470425" y="2869113"/>
            <a:ext cx="1209900" cy="1186200"/>
          </a:xfrm>
          <a:prstGeom prst="ellipse">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a:off x="5541150" y="2869125"/>
            <a:ext cx="1209900" cy="1186200"/>
          </a:xfrm>
          <a:prstGeom prst="ellipse">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txBox="1"/>
          <p:nvPr/>
        </p:nvSpPr>
        <p:spPr>
          <a:xfrm>
            <a:off x="4976625" y="2575650"/>
            <a:ext cx="12453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s" sz="1100">
                <a:solidFill>
                  <a:srgbClr val="0F2741"/>
                </a:solidFill>
                <a:latin typeface="Roboto"/>
                <a:ea typeface="Roboto"/>
                <a:cs typeface="Roboto"/>
                <a:sym typeface="Roboto"/>
              </a:rPr>
              <a:t>NEGOCIO</a:t>
            </a:r>
            <a:endParaRPr b="1" sz="1100">
              <a:solidFill>
                <a:srgbClr val="0F2741"/>
              </a:solidFill>
              <a:latin typeface="Roboto"/>
              <a:ea typeface="Roboto"/>
              <a:cs typeface="Roboto"/>
              <a:sym typeface="Roboto"/>
            </a:endParaRPr>
          </a:p>
        </p:txBody>
      </p:sp>
      <p:sp>
        <p:nvSpPr>
          <p:cNvPr id="136" name="Google Shape;136;p18"/>
          <p:cNvSpPr txBox="1"/>
          <p:nvPr/>
        </p:nvSpPr>
        <p:spPr>
          <a:xfrm>
            <a:off x="5744700" y="3277575"/>
            <a:ext cx="802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s" sz="1200">
                <a:solidFill>
                  <a:schemeClr val="dk1"/>
                </a:solidFill>
                <a:latin typeface="Roboto"/>
                <a:ea typeface="Roboto"/>
                <a:cs typeface="Roboto"/>
                <a:sym typeface="Roboto"/>
              </a:rPr>
              <a:t>MEDIOS</a:t>
            </a:r>
            <a:endParaRPr b="1" sz="1200">
              <a:solidFill>
                <a:schemeClr val="dk1"/>
              </a:solidFill>
              <a:latin typeface="Roboto"/>
              <a:ea typeface="Roboto"/>
              <a:cs typeface="Roboto"/>
              <a:sym typeface="Roboto"/>
            </a:endParaRPr>
          </a:p>
        </p:txBody>
      </p:sp>
      <p:sp>
        <p:nvSpPr>
          <p:cNvPr id="137" name="Google Shape;137;p18"/>
          <p:cNvSpPr txBox="1"/>
          <p:nvPr/>
        </p:nvSpPr>
        <p:spPr>
          <a:xfrm>
            <a:off x="4525525" y="3277575"/>
            <a:ext cx="976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1200">
                <a:solidFill>
                  <a:schemeClr val="dk1"/>
                </a:solidFill>
                <a:latin typeface="Roboto"/>
                <a:ea typeface="Roboto"/>
                <a:cs typeface="Roboto"/>
                <a:sym typeface="Roboto"/>
              </a:rPr>
              <a:t>PERSONA</a:t>
            </a:r>
            <a:r>
              <a:rPr b="1" lang="es" sz="1200">
                <a:solidFill>
                  <a:srgbClr val="FFFFFF"/>
                </a:solidFill>
                <a:latin typeface="Roboto"/>
                <a:ea typeface="Roboto"/>
                <a:cs typeface="Roboto"/>
                <a:sym typeface="Roboto"/>
              </a:rPr>
              <a:t>S</a:t>
            </a:r>
            <a:r>
              <a:rPr lang="es" sz="1200">
                <a:solidFill>
                  <a:srgbClr val="FFFFFF"/>
                </a:solidFill>
                <a:latin typeface="Roboto Light"/>
                <a:ea typeface="Roboto Light"/>
                <a:cs typeface="Roboto Light"/>
                <a:sym typeface="Roboto Light"/>
              </a:rPr>
              <a:t> </a:t>
            </a:r>
            <a:endParaRPr sz="1200">
              <a:latin typeface="Roboto Light"/>
              <a:ea typeface="Roboto Light"/>
              <a:cs typeface="Roboto Light"/>
              <a:sym typeface="Roboto Light"/>
            </a:endParaRPr>
          </a:p>
        </p:txBody>
      </p:sp>
      <p:sp>
        <p:nvSpPr>
          <p:cNvPr id="138" name="Google Shape;138;p18"/>
          <p:cNvSpPr txBox="1"/>
          <p:nvPr/>
        </p:nvSpPr>
        <p:spPr>
          <a:xfrm>
            <a:off x="2688150" y="3077625"/>
            <a:ext cx="1554600" cy="892800"/>
          </a:xfrm>
          <a:prstGeom prst="rect">
            <a:avLst/>
          </a:prstGeom>
          <a:noFill/>
          <a:ln>
            <a:noFill/>
          </a:ln>
        </p:spPr>
        <p:txBody>
          <a:bodyPr anchorCtr="0" anchor="t" bIns="91425" lIns="91425" spcFirstLastPara="1" rIns="91425" wrap="square" tIns="91425">
            <a:spAutoFit/>
          </a:bodyPr>
          <a:lstStyle/>
          <a:p>
            <a:pPr indent="0" lvl="0" marL="0" rtl="0" algn="r">
              <a:spcBef>
                <a:spcPts val="400"/>
              </a:spcBef>
              <a:spcAft>
                <a:spcPts val="0"/>
              </a:spcAft>
              <a:buNone/>
            </a:pPr>
            <a:r>
              <a:rPr lang="es" sz="900">
                <a:solidFill>
                  <a:schemeClr val="dk1"/>
                </a:solidFill>
                <a:latin typeface="Montserrat Light"/>
                <a:ea typeface="Montserrat Light"/>
                <a:cs typeface="Montserrat Light"/>
                <a:sym typeface="Montserrat Light"/>
              </a:rPr>
              <a:t>Quiénes son</a:t>
            </a:r>
            <a:endParaRPr sz="900">
              <a:solidFill>
                <a:schemeClr val="dk1"/>
              </a:solidFill>
              <a:latin typeface="Montserrat Light"/>
              <a:ea typeface="Montserrat Light"/>
              <a:cs typeface="Montserrat Light"/>
              <a:sym typeface="Montserrat Light"/>
            </a:endParaRPr>
          </a:p>
          <a:p>
            <a:pPr indent="0" lvl="0" marL="0" rtl="0" algn="r">
              <a:spcBef>
                <a:spcPts val="400"/>
              </a:spcBef>
              <a:spcAft>
                <a:spcPts val="0"/>
              </a:spcAft>
              <a:buNone/>
            </a:pPr>
            <a:r>
              <a:rPr lang="es" sz="900">
                <a:solidFill>
                  <a:schemeClr val="dk1"/>
                </a:solidFill>
                <a:latin typeface="Montserrat Light"/>
                <a:ea typeface="Montserrat Light"/>
                <a:cs typeface="Montserrat Light"/>
                <a:sym typeface="Montserrat Light"/>
              </a:rPr>
              <a:t>Mapa de empatía</a:t>
            </a:r>
            <a:endParaRPr sz="900">
              <a:solidFill>
                <a:schemeClr val="dk1"/>
              </a:solidFill>
              <a:latin typeface="Montserrat Light"/>
              <a:ea typeface="Montserrat Light"/>
              <a:cs typeface="Montserrat Light"/>
              <a:sym typeface="Montserrat Light"/>
            </a:endParaRPr>
          </a:p>
          <a:p>
            <a:pPr indent="0" lvl="0" marL="0" rtl="0" algn="r">
              <a:spcBef>
                <a:spcPts val="400"/>
              </a:spcBef>
              <a:spcAft>
                <a:spcPts val="0"/>
              </a:spcAft>
              <a:buNone/>
            </a:pPr>
            <a:r>
              <a:rPr lang="es" sz="900">
                <a:solidFill>
                  <a:schemeClr val="dk1"/>
                </a:solidFill>
                <a:latin typeface="Montserrat Light"/>
                <a:ea typeface="Montserrat Light"/>
                <a:cs typeface="Montserrat Light"/>
                <a:sym typeface="Montserrat Light"/>
              </a:rPr>
              <a:t>Insights</a:t>
            </a:r>
            <a:endParaRPr sz="900">
              <a:solidFill>
                <a:schemeClr val="dk1"/>
              </a:solidFill>
              <a:latin typeface="Montserrat Light"/>
              <a:ea typeface="Montserrat Light"/>
              <a:cs typeface="Montserrat Light"/>
              <a:sym typeface="Montserrat Light"/>
            </a:endParaRPr>
          </a:p>
          <a:p>
            <a:pPr indent="0" lvl="0" marL="0" rtl="0" algn="r">
              <a:spcBef>
                <a:spcPts val="400"/>
              </a:spcBef>
              <a:spcAft>
                <a:spcPts val="400"/>
              </a:spcAft>
              <a:buNone/>
            </a:pPr>
            <a:r>
              <a:rPr lang="es" sz="900">
                <a:solidFill>
                  <a:schemeClr val="dk1"/>
                </a:solidFill>
                <a:latin typeface="Montserrat Light"/>
                <a:ea typeface="Montserrat Light"/>
                <a:cs typeface="Montserrat Light"/>
                <a:sym typeface="Montserrat Light"/>
              </a:rPr>
              <a:t>Concepto sin vigencia</a:t>
            </a:r>
            <a:endParaRPr sz="900">
              <a:solidFill>
                <a:schemeClr val="dk1"/>
              </a:solidFill>
              <a:latin typeface="Montserrat Light"/>
              <a:ea typeface="Montserrat Light"/>
              <a:cs typeface="Montserrat Light"/>
              <a:sym typeface="Montserrat Light"/>
            </a:endParaRPr>
          </a:p>
        </p:txBody>
      </p:sp>
      <p:sp>
        <p:nvSpPr>
          <p:cNvPr id="139" name="Google Shape;139;p18"/>
          <p:cNvSpPr txBox="1"/>
          <p:nvPr/>
        </p:nvSpPr>
        <p:spPr>
          <a:xfrm>
            <a:off x="6920563" y="2994350"/>
            <a:ext cx="2193900" cy="1308300"/>
          </a:xfrm>
          <a:prstGeom prst="rect">
            <a:avLst/>
          </a:prstGeom>
          <a:noFill/>
          <a:ln>
            <a:noFill/>
          </a:ln>
        </p:spPr>
        <p:txBody>
          <a:bodyPr anchorCtr="0" anchor="t" bIns="91425" lIns="91425" spcFirstLastPara="1" rIns="91425" wrap="square" tIns="91425">
            <a:spAutoFit/>
          </a:bodyPr>
          <a:lstStyle/>
          <a:p>
            <a:pPr indent="0" lvl="0" marL="0" rtl="0" algn="l">
              <a:spcBef>
                <a:spcPts val="400"/>
              </a:spcBef>
              <a:spcAft>
                <a:spcPts val="0"/>
              </a:spcAft>
              <a:buNone/>
            </a:pPr>
            <a:r>
              <a:rPr b="1" lang="es" sz="900">
                <a:solidFill>
                  <a:schemeClr val="dk1"/>
                </a:solidFill>
                <a:latin typeface="Montserrat"/>
                <a:ea typeface="Montserrat"/>
                <a:cs typeface="Montserrat"/>
                <a:sym typeface="Montserrat"/>
              </a:rPr>
              <a:t>Propios: </a:t>
            </a:r>
            <a:r>
              <a:rPr lang="es" sz="900">
                <a:solidFill>
                  <a:schemeClr val="dk1"/>
                </a:solidFill>
                <a:latin typeface="Montserrat Light"/>
                <a:ea typeface="Montserrat Light"/>
                <a:cs typeface="Montserrat Light"/>
                <a:sym typeface="Montserrat Light"/>
              </a:rPr>
              <a:t>Cualquier plataforma digital.</a:t>
            </a:r>
            <a:endParaRPr sz="900">
              <a:solidFill>
                <a:schemeClr val="dk1"/>
              </a:solidFill>
              <a:latin typeface="Montserrat Light"/>
              <a:ea typeface="Montserrat Light"/>
              <a:cs typeface="Montserrat Light"/>
              <a:sym typeface="Montserrat Light"/>
            </a:endParaRPr>
          </a:p>
          <a:p>
            <a:pPr indent="0" lvl="0" marL="0" rtl="0" algn="l">
              <a:spcBef>
                <a:spcPts val="400"/>
              </a:spcBef>
              <a:spcAft>
                <a:spcPts val="0"/>
              </a:spcAft>
              <a:buNone/>
            </a:pPr>
            <a:r>
              <a:rPr b="1" lang="es" sz="900">
                <a:solidFill>
                  <a:schemeClr val="dk1"/>
                </a:solidFill>
                <a:latin typeface="Montserrat"/>
                <a:ea typeface="Montserrat"/>
                <a:cs typeface="Montserrat"/>
                <a:sym typeface="Montserrat"/>
              </a:rPr>
              <a:t>Pagados: </a:t>
            </a:r>
            <a:r>
              <a:rPr lang="es" sz="900">
                <a:solidFill>
                  <a:schemeClr val="dk1"/>
                </a:solidFill>
                <a:latin typeface="Montserrat Light"/>
                <a:ea typeface="Montserrat Light"/>
                <a:cs typeface="Montserrat Light"/>
                <a:sym typeface="Montserrat Light"/>
              </a:rPr>
              <a:t>Medios que paga el cliente.</a:t>
            </a:r>
            <a:endParaRPr sz="900">
              <a:solidFill>
                <a:schemeClr val="dk1"/>
              </a:solidFill>
              <a:latin typeface="Montserrat Light"/>
              <a:ea typeface="Montserrat Light"/>
              <a:cs typeface="Montserrat Light"/>
              <a:sym typeface="Montserrat Light"/>
            </a:endParaRPr>
          </a:p>
          <a:p>
            <a:pPr indent="0" lvl="0" marL="0" rtl="0" algn="l">
              <a:spcBef>
                <a:spcPts val="400"/>
              </a:spcBef>
              <a:spcAft>
                <a:spcPts val="0"/>
              </a:spcAft>
              <a:buNone/>
            </a:pPr>
            <a:r>
              <a:rPr b="1" lang="es" sz="900">
                <a:solidFill>
                  <a:schemeClr val="dk1"/>
                </a:solidFill>
                <a:latin typeface="Montserrat"/>
                <a:ea typeface="Montserrat"/>
                <a:cs typeface="Montserrat"/>
                <a:sym typeface="Montserrat"/>
              </a:rPr>
              <a:t>Ganados: </a:t>
            </a:r>
            <a:r>
              <a:rPr lang="es" sz="900">
                <a:solidFill>
                  <a:schemeClr val="dk1"/>
                </a:solidFill>
                <a:latin typeface="Montserrat Light"/>
                <a:ea typeface="Montserrat Light"/>
                <a:cs typeface="Montserrat Light"/>
                <a:sym typeface="Montserrat Light"/>
              </a:rPr>
              <a:t>Medios que se gana el cliente.</a:t>
            </a:r>
            <a:endParaRPr sz="900">
              <a:solidFill>
                <a:schemeClr val="dk1"/>
              </a:solidFill>
              <a:latin typeface="Montserrat Light"/>
              <a:ea typeface="Montserrat Light"/>
              <a:cs typeface="Montserrat Light"/>
              <a:sym typeface="Montserrat Light"/>
            </a:endParaRPr>
          </a:p>
          <a:p>
            <a:pPr indent="0" lvl="0" marL="0" rtl="0" algn="l">
              <a:spcBef>
                <a:spcPts val="400"/>
              </a:spcBef>
              <a:spcAft>
                <a:spcPts val="400"/>
              </a:spcAft>
              <a:buNone/>
            </a:pPr>
            <a:r>
              <a:rPr lang="es" sz="900">
                <a:solidFill>
                  <a:schemeClr val="dk1"/>
                </a:solidFill>
                <a:latin typeface="Montserrat Light"/>
                <a:ea typeface="Montserrat Light"/>
                <a:cs typeface="Montserrat Light"/>
                <a:sym typeface="Montserrat Light"/>
              </a:rPr>
              <a:t>Reputación online.</a:t>
            </a:r>
            <a:endParaRPr sz="900">
              <a:solidFill>
                <a:schemeClr val="dk1"/>
              </a:solidFill>
              <a:latin typeface="Montserrat Light"/>
              <a:ea typeface="Montserrat Light"/>
              <a:cs typeface="Montserrat Light"/>
              <a:sym typeface="Montserrat Light"/>
            </a:endParaRPr>
          </a:p>
        </p:txBody>
      </p:sp>
      <p:sp>
        <p:nvSpPr>
          <p:cNvPr id="140" name="Google Shape;140;p18"/>
          <p:cNvSpPr txBox="1"/>
          <p:nvPr/>
        </p:nvSpPr>
        <p:spPr>
          <a:xfrm>
            <a:off x="4012675" y="1231800"/>
            <a:ext cx="1554600" cy="892800"/>
          </a:xfrm>
          <a:prstGeom prst="rect">
            <a:avLst/>
          </a:prstGeom>
          <a:noFill/>
          <a:ln>
            <a:noFill/>
          </a:ln>
        </p:spPr>
        <p:txBody>
          <a:bodyPr anchorCtr="0" anchor="t" bIns="91425" lIns="91425" spcFirstLastPara="1" rIns="91425" wrap="square" tIns="91425">
            <a:spAutoFit/>
          </a:bodyPr>
          <a:lstStyle/>
          <a:p>
            <a:pPr indent="0" lvl="0" marL="0" rtl="0" algn="r">
              <a:spcBef>
                <a:spcPts val="400"/>
              </a:spcBef>
              <a:spcAft>
                <a:spcPts val="0"/>
              </a:spcAft>
              <a:buNone/>
            </a:pPr>
            <a:r>
              <a:rPr lang="es" sz="900">
                <a:solidFill>
                  <a:schemeClr val="dk1"/>
                </a:solidFill>
                <a:latin typeface="Nunito Sans"/>
                <a:ea typeface="Nunito Sans"/>
                <a:cs typeface="Nunito Sans"/>
                <a:sym typeface="Nunito Sans"/>
              </a:rPr>
              <a:t>Ventas / Leads</a:t>
            </a:r>
            <a:endParaRPr sz="900">
              <a:solidFill>
                <a:schemeClr val="dk1"/>
              </a:solidFill>
              <a:latin typeface="Nunito Sans"/>
              <a:ea typeface="Nunito Sans"/>
              <a:cs typeface="Nunito Sans"/>
              <a:sym typeface="Nunito Sans"/>
            </a:endParaRPr>
          </a:p>
          <a:p>
            <a:pPr indent="0" lvl="0" marL="0" rtl="0" algn="r">
              <a:spcBef>
                <a:spcPts val="400"/>
              </a:spcBef>
              <a:spcAft>
                <a:spcPts val="0"/>
              </a:spcAft>
              <a:buNone/>
            </a:pPr>
            <a:r>
              <a:rPr lang="es" sz="900">
                <a:solidFill>
                  <a:schemeClr val="dk1"/>
                </a:solidFill>
                <a:latin typeface="Nunito Sans"/>
                <a:ea typeface="Nunito Sans"/>
                <a:cs typeface="Nunito Sans"/>
                <a:sym typeface="Nunito Sans"/>
              </a:rPr>
              <a:t>(Adquisición)</a:t>
            </a:r>
            <a:endParaRPr sz="900">
              <a:solidFill>
                <a:schemeClr val="dk1"/>
              </a:solidFill>
              <a:latin typeface="Nunito Sans"/>
              <a:ea typeface="Nunito Sans"/>
              <a:cs typeface="Nunito Sans"/>
              <a:sym typeface="Nunito Sans"/>
            </a:endParaRPr>
          </a:p>
          <a:p>
            <a:pPr indent="0" lvl="0" marL="0" rtl="0" algn="r">
              <a:spcBef>
                <a:spcPts val="400"/>
              </a:spcBef>
              <a:spcAft>
                <a:spcPts val="0"/>
              </a:spcAft>
              <a:buNone/>
            </a:pPr>
            <a:r>
              <a:rPr lang="es" sz="900">
                <a:solidFill>
                  <a:schemeClr val="dk1"/>
                </a:solidFill>
                <a:latin typeface="Nunito Sans"/>
                <a:ea typeface="Nunito Sans"/>
                <a:cs typeface="Nunito Sans"/>
                <a:sym typeface="Nunito Sans"/>
              </a:rPr>
              <a:t>Reconocimiento de marca</a:t>
            </a:r>
            <a:endParaRPr sz="900">
              <a:solidFill>
                <a:schemeClr val="dk1"/>
              </a:solidFill>
              <a:latin typeface="Nunito Sans"/>
              <a:ea typeface="Nunito Sans"/>
              <a:cs typeface="Nunito Sans"/>
              <a:sym typeface="Nunito Sans"/>
            </a:endParaRPr>
          </a:p>
          <a:p>
            <a:pPr indent="0" lvl="0" marL="0" rtl="0" algn="r">
              <a:spcBef>
                <a:spcPts val="400"/>
              </a:spcBef>
              <a:spcAft>
                <a:spcPts val="400"/>
              </a:spcAft>
              <a:buNone/>
            </a:pPr>
            <a:r>
              <a:rPr lang="es" sz="900">
                <a:solidFill>
                  <a:schemeClr val="dk1"/>
                </a:solidFill>
                <a:latin typeface="Nunito Sans"/>
                <a:ea typeface="Nunito Sans"/>
                <a:cs typeface="Nunito Sans"/>
                <a:sym typeface="Nunito Sans"/>
              </a:rPr>
              <a:t>(Awareness)</a:t>
            </a:r>
            <a:endParaRPr sz="900">
              <a:solidFill>
                <a:schemeClr val="dk1"/>
              </a:solidFill>
              <a:latin typeface="Nunito Sans"/>
              <a:ea typeface="Nunito Sans"/>
              <a:cs typeface="Nunito Sans"/>
              <a:sym typeface="Nunito Sans"/>
            </a:endParaRPr>
          </a:p>
        </p:txBody>
      </p:sp>
      <p:sp>
        <p:nvSpPr>
          <p:cNvPr id="141" name="Google Shape;141;p18"/>
          <p:cNvSpPr txBox="1"/>
          <p:nvPr/>
        </p:nvSpPr>
        <p:spPr>
          <a:xfrm>
            <a:off x="5592300" y="1589375"/>
            <a:ext cx="3000000" cy="513000"/>
          </a:xfrm>
          <a:prstGeom prst="rect">
            <a:avLst/>
          </a:prstGeom>
          <a:noFill/>
          <a:ln>
            <a:noFill/>
          </a:ln>
        </p:spPr>
        <p:txBody>
          <a:bodyPr anchorCtr="0" anchor="t" bIns="91425" lIns="91425" spcFirstLastPara="1" rIns="91425" wrap="square" tIns="91425">
            <a:spAutoFit/>
          </a:bodyPr>
          <a:lstStyle/>
          <a:p>
            <a:pPr indent="0" lvl="0" marL="0" rtl="0" algn="l">
              <a:spcBef>
                <a:spcPts val="400"/>
              </a:spcBef>
              <a:spcAft>
                <a:spcPts val="0"/>
              </a:spcAft>
              <a:buNone/>
            </a:pPr>
            <a:r>
              <a:rPr lang="es" sz="900">
                <a:solidFill>
                  <a:schemeClr val="dk1"/>
                </a:solidFill>
                <a:latin typeface="Nunito Sans"/>
                <a:ea typeface="Nunito Sans"/>
                <a:cs typeface="Nunito Sans"/>
                <a:sym typeface="Nunito Sans"/>
              </a:rPr>
              <a:t>Vinculación con la audiencia</a:t>
            </a:r>
            <a:endParaRPr sz="900">
              <a:solidFill>
                <a:schemeClr val="dk1"/>
              </a:solidFill>
              <a:latin typeface="Nunito Sans"/>
              <a:ea typeface="Nunito Sans"/>
              <a:cs typeface="Nunito Sans"/>
              <a:sym typeface="Nunito Sans"/>
            </a:endParaRPr>
          </a:p>
          <a:p>
            <a:pPr indent="0" lvl="0" marL="0" rtl="0" algn="l">
              <a:spcBef>
                <a:spcPts val="400"/>
              </a:spcBef>
              <a:spcAft>
                <a:spcPts val="400"/>
              </a:spcAft>
              <a:buNone/>
            </a:pPr>
            <a:r>
              <a:rPr lang="es" sz="900">
                <a:solidFill>
                  <a:schemeClr val="dk1"/>
                </a:solidFill>
                <a:latin typeface="Nunito Sans"/>
                <a:ea typeface="Nunito Sans"/>
                <a:cs typeface="Nunito Sans"/>
                <a:sym typeface="Nunito Sans"/>
              </a:rPr>
              <a:t>(Engagement)</a:t>
            </a:r>
            <a:endParaRPr sz="900">
              <a:solidFill>
                <a:schemeClr val="dk1"/>
              </a:solidFill>
              <a:latin typeface="Nunito Sans"/>
              <a:ea typeface="Nunito Sans"/>
              <a:cs typeface="Nunito Sans"/>
              <a:sym typeface="Nuni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19"/>
          <p:cNvPicPr preferRelativeResize="0"/>
          <p:nvPr/>
        </p:nvPicPr>
        <p:blipFill>
          <a:blip r:embed="rId3">
            <a:alphaModFix/>
          </a:blip>
          <a:stretch>
            <a:fillRect/>
          </a:stretch>
        </p:blipFill>
        <p:spPr>
          <a:xfrm>
            <a:off x="0" y="4702625"/>
            <a:ext cx="9144000" cy="440875"/>
          </a:xfrm>
          <a:prstGeom prst="rect">
            <a:avLst/>
          </a:prstGeom>
          <a:noFill/>
          <a:ln>
            <a:noFill/>
          </a:ln>
        </p:spPr>
      </p:pic>
      <p:pic>
        <p:nvPicPr>
          <p:cNvPr id="147" name="Google Shape;147;p19"/>
          <p:cNvPicPr preferRelativeResize="0"/>
          <p:nvPr/>
        </p:nvPicPr>
        <p:blipFill rotWithShape="1">
          <a:blip r:embed="rId4">
            <a:alphaModFix/>
          </a:blip>
          <a:srcRect b="19460" l="0" r="0" t="22152"/>
          <a:stretch/>
        </p:blipFill>
        <p:spPr>
          <a:xfrm>
            <a:off x="124275" y="4745800"/>
            <a:ext cx="681147" cy="397700"/>
          </a:xfrm>
          <a:prstGeom prst="rect">
            <a:avLst/>
          </a:prstGeom>
          <a:noFill/>
          <a:ln>
            <a:noFill/>
          </a:ln>
        </p:spPr>
      </p:pic>
      <p:pic>
        <p:nvPicPr>
          <p:cNvPr id="148" name="Google Shape;148;p19"/>
          <p:cNvPicPr preferRelativeResize="0"/>
          <p:nvPr/>
        </p:nvPicPr>
        <p:blipFill rotWithShape="1">
          <a:blip r:embed="rId4">
            <a:alphaModFix/>
          </a:blip>
          <a:srcRect b="1344" l="0" r="0" t="84747"/>
          <a:stretch/>
        </p:blipFill>
        <p:spPr>
          <a:xfrm>
            <a:off x="6872150" y="4763775"/>
            <a:ext cx="2290725" cy="318575"/>
          </a:xfrm>
          <a:prstGeom prst="rect">
            <a:avLst/>
          </a:prstGeom>
          <a:noFill/>
          <a:ln>
            <a:noFill/>
          </a:ln>
        </p:spPr>
      </p:pic>
      <p:sp>
        <p:nvSpPr>
          <p:cNvPr id="149" name="Google Shape;149;p19"/>
          <p:cNvSpPr txBox="1"/>
          <p:nvPr/>
        </p:nvSpPr>
        <p:spPr>
          <a:xfrm>
            <a:off x="1949650" y="282600"/>
            <a:ext cx="5358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1500">
                <a:solidFill>
                  <a:srgbClr val="9900FF"/>
                </a:solidFill>
                <a:latin typeface="Montserrat"/>
                <a:ea typeface="Montserrat"/>
                <a:cs typeface="Montserrat"/>
                <a:sym typeface="Montserrat"/>
              </a:rPr>
              <a:t>Principio 4: Tienes que tener un entendimiento a nivel </a:t>
            </a:r>
            <a:r>
              <a:rPr b="1" lang="es" sz="1500">
                <a:solidFill>
                  <a:srgbClr val="9900FF"/>
                </a:solidFill>
                <a:latin typeface="Montserrat"/>
                <a:ea typeface="Montserrat"/>
                <a:cs typeface="Montserrat"/>
                <a:sym typeface="Montserrat"/>
              </a:rPr>
              <a:t>estratégico</a:t>
            </a:r>
            <a:r>
              <a:rPr b="1" lang="es" sz="1500">
                <a:solidFill>
                  <a:srgbClr val="9900FF"/>
                </a:solidFill>
                <a:latin typeface="Montserrat"/>
                <a:ea typeface="Montserrat"/>
                <a:cs typeface="Montserrat"/>
                <a:sym typeface="Montserrat"/>
              </a:rPr>
              <a:t>  del ecosistema.  </a:t>
            </a:r>
            <a:endParaRPr b="1">
              <a:solidFill>
                <a:srgbClr val="9900FF"/>
              </a:solidFill>
              <a:latin typeface="Montserrat"/>
              <a:ea typeface="Montserrat"/>
              <a:cs typeface="Montserrat"/>
              <a:sym typeface="Montserrat"/>
            </a:endParaRPr>
          </a:p>
        </p:txBody>
      </p:sp>
      <p:sp>
        <p:nvSpPr>
          <p:cNvPr id="150" name="Google Shape;150;p19"/>
          <p:cNvSpPr txBox="1"/>
          <p:nvPr/>
        </p:nvSpPr>
        <p:spPr>
          <a:xfrm>
            <a:off x="124275" y="2154225"/>
            <a:ext cx="38340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t/>
            </a:r>
            <a:endParaRPr b="1" sz="12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sz="1200">
              <a:solidFill>
                <a:schemeClr val="dk1"/>
              </a:solidFill>
            </a:endParaRPr>
          </a:p>
        </p:txBody>
      </p:sp>
      <p:sp>
        <p:nvSpPr>
          <p:cNvPr id="151" name="Google Shape;151;p19"/>
          <p:cNvSpPr txBox="1"/>
          <p:nvPr/>
        </p:nvSpPr>
        <p:spPr>
          <a:xfrm>
            <a:off x="5023675" y="2266173"/>
            <a:ext cx="15411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sp>
        <p:nvSpPr>
          <p:cNvPr id="152" name="Google Shape;152;p19"/>
          <p:cNvSpPr txBox="1"/>
          <p:nvPr/>
        </p:nvSpPr>
        <p:spPr>
          <a:xfrm>
            <a:off x="387650" y="1430250"/>
            <a:ext cx="3329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latin typeface="Montserrat"/>
                <a:ea typeface="Montserrat"/>
                <a:cs typeface="Montserrat"/>
                <a:sym typeface="Montserrat"/>
              </a:rPr>
              <a:t>Es necesario entender que </a:t>
            </a:r>
            <a:r>
              <a:rPr b="1" lang="es" sz="1200">
                <a:latin typeface="Montserrat"/>
                <a:ea typeface="Montserrat"/>
                <a:cs typeface="Montserrat"/>
                <a:sym typeface="Montserrat"/>
              </a:rPr>
              <a:t>existen medios propios, pagados </a:t>
            </a:r>
            <a:r>
              <a:rPr lang="es" sz="1200">
                <a:latin typeface="Montserrat"/>
                <a:ea typeface="Montserrat"/>
                <a:cs typeface="Montserrat"/>
                <a:sym typeface="Montserrat"/>
              </a:rPr>
              <a:t>y </a:t>
            </a:r>
            <a:r>
              <a:rPr b="1" lang="es" sz="1200">
                <a:latin typeface="Montserrat"/>
                <a:ea typeface="Montserrat"/>
                <a:cs typeface="Montserrat"/>
                <a:sym typeface="Montserrat"/>
              </a:rPr>
              <a:t>ganados.</a:t>
            </a:r>
            <a:endParaRPr b="1" sz="1200">
              <a:latin typeface="Montserrat"/>
              <a:ea typeface="Montserrat"/>
              <a:cs typeface="Montserrat"/>
              <a:sym typeface="Montserrat"/>
            </a:endParaRPr>
          </a:p>
        </p:txBody>
      </p:sp>
      <p:pic>
        <p:nvPicPr>
          <p:cNvPr id="153" name="Google Shape;153;p19"/>
          <p:cNvPicPr preferRelativeResize="0"/>
          <p:nvPr/>
        </p:nvPicPr>
        <p:blipFill>
          <a:blip r:embed="rId5">
            <a:alphaModFix/>
          </a:blip>
          <a:stretch>
            <a:fillRect/>
          </a:stretch>
        </p:blipFill>
        <p:spPr>
          <a:xfrm rot="8610935">
            <a:off x="1513160" y="2106227"/>
            <a:ext cx="720082" cy="720095"/>
          </a:xfrm>
          <a:prstGeom prst="rect">
            <a:avLst/>
          </a:prstGeom>
          <a:noFill/>
          <a:ln>
            <a:noFill/>
          </a:ln>
        </p:spPr>
      </p:pic>
      <p:sp>
        <p:nvSpPr>
          <p:cNvPr id="154" name="Google Shape;154;p19"/>
          <p:cNvSpPr txBox="1"/>
          <p:nvPr/>
        </p:nvSpPr>
        <p:spPr>
          <a:xfrm>
            <a:off x="124275" y="2802375"/>
            <a:ext cx="2609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solidFill>
                  <a:schemeClr val="dk1"/>
                </a:solidFill>
                <a:latin typeface="Montserrat"/>
                <a:ea typeface="Montserrat"/>
                <a:cs typeface="Montserrat"/>
                <a:sym typeface="Montserrat"/>
              </a:rPr>
              <a:t>Y estos </a:t>
            </a:r>
            <a:r>
              <a:rPr b="1" lang="es" sz="1200">
                <a:solidFill>
                  <a:schemeClr val="dk1"/>
                </a:solidFill>
                <a:latin typeface="Montserrat"/>
                <a:ea typeface="Montserrat"/>
                <a:cs typeface="Montserrat"/>
                <a:sym typeface="Montserrat"/>
              </a:rPr>
              <a:t>también son cambiantes.</a:t>
            </a:r>
            <a:endParaRPr b="1"/>
          </a:p>
        </p:txBody>
      </p:sp>
      <p:pic>
        <p:nvPicPr>
          <p:cNvPr id="155" name="Google Shape;155;p19"/>
          <p:cNvPicPr preferRelativeResize="0"/>
          <p:nvPr/>
        </p:nvPicPr>
        <p:blipFill>
          <a:blip r:embed="rId6">
            <a:alphaModFix/>
          </a:blip>
          <a:stretch>
            <a:fillRect/>
          </a:stretch>
        </p:blipFill>
        <p:spPr>
          <a:xfrm>
            <a:off x="3829574" y="1057624"/>
            <a:ext cx="3550976" cy="3550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0"/>
          <p:cNvPicPr preferRelativeResize="0"/>
          <p:nvPr/>
        </p:nvPicPr>
        <p:blipFill>
          <a:blip r:embed="rId3">
            <a:alphaModFix/>
          </a:blip>
          <a:stretch>
            <a:fillRect/>
          </a:stretch>
        </p:blipFill>
        <p:spPr>
          <a:xfrm>
            <a:off x="0" y="4702625"/>
            <a:ext cx="9144000" cy="440875"/>
          </a:xfrm>
          <a:prstGeom prst="rect">
            <a:avLst/>
          </a:prstGeom>
          <a:noFill/>
          <a:ln>
            <a:noFill/>
          </a:ln>
        </p:spPr>
      </p:pic>
      <p:pic>
        <p:nvPicPr>
          <p:cNvPr id="161" name="Google Shape;161;p20"/>
          <p:cNvPicPr preferRelativeResize="0"/>
          <p:nvPr/>
        </p:nvPicPr>
        <p:blipFill rotWithShape="1">
          <a:blip r:embed="rId4">
            <a:alphaModFix/>
          </a:blip>
          <a:srcRect b="19460" l="0" r="0" t="22152"/>
          <a:stretch/>
        </p:blipFill>
        <p:spPr>
          <a:xfrm>
            <a:off x="124275" y="4745800"/>
            <a:ext cx="681147" cy="397700"/>
          </a:xfrm>
          <a:prstGeom prst="rect">
            <a:avLst/>
          </a:prstGeom>
          <a:noFill/>
          <a:ln>
            <a:noFill/>
          </a:ln>
        </p:spPr>
      </p:pic>
      <p:pic>
        <p:nvPicPr>
          <p:cNvPr id="162" name="Google Shape;162;p20"/>
          <p:cNvPicPr preferRelativeResize="0"/>
          <p:nvPr/>
        </p:nvPicPr>
        <p:blipFill rotWithShape="1">
          <a:blip r:embed="rId4">
            <a:alphaModFix/>
          </a:blip>
          <a:srcRect b="1344" l="0" r="0" t="84747"/>
          <a:stretch/>
        </p:blipFill>
        <p:spPr>
          <a:xfrm>
            <a:off x="6872150" y="4763775"/>
            <a:ext cx="2290725" cy="318575"/>
          </a:xfrm>
          <a:prstGeom prst="rect">
            <a:avLst/>
          </a:prstGeom>
          <a:noFill/>
          <a:ln>
            <a:noFill/>
          </a:ln>
        </p:spPr>
      </p:pic>
      <p:sp>
        <p:nvSpPr>
          <p:cNvPr id="163" name="Google Shape;163;p20"/>
          <p:cNvSpPr txBox="1"/>
          <p:nvPr/>
        </p:nvSpPr>
        <p:spPr>
          <a:xfrm>
            <a:off x="1641825" y="328200"/>
            <a:ext cx="56664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1500">
                <a:solidFill>
                  <a:srgbClr val="9900FF"/>
                </a:solidFill>
                <a:latin typeface="Montserrat"/>
                <a:ea typeface="Montserrat"/>
                <a:cs typeface="Montserrat"/>
                <a:sym typeface="Montserrat"/>
              </a:rPr>
              <a:t>Principio 5:  </a:t>
            </a:r>
            <a:r>
              <a:rPr b="1" lang="es" sz="1500">
                <a:solidFill>
                  <a:srgbClr val="9900FF"/>
                </a:solidFill>
                <a:latin typeface="Montserrat"/>
                <a:ea typeface="Montserrat"/>
                <a:cs typeface="Montserrat"/>
                <a:sym typeface="Montserrat"/>
              </a:rPr>
              <a:t>Generación</a:t>
            </a:r>
            <a:r>
              <a:rPr b="1" lang="es" sz="1500">
                <a:solidFill>
                  <a:srgbClr val="9900FF"/>
                </a:solidFill>
                <a:latin typeface="Montserrat"/>
                <a:ea typeface="Montserrat"/>
                <a:cs typeface="Montserrat"/>
                <a:sym typeface="Montserrat"/>
              </a:rPr>
              <a:t> de talento</a:t>
            </a:r>
            <a:endParaRPr b="1">
              <a:solidFill>
                <a:srgbClr val="9900FF"/>
              </a:solidFill>
              <a:latin typeface="Montserrat"/>
              <a:ea typeface="Montserrat"/>
              <a:cs typeface="Montserrat"/>
              <a:sym typeface="Montserrat"/>
            </a:endParaRPr>
          </a:p>
        </p:txBody>
      </p:sp>
      <p:sp>
        <p:nvSpPr>
          <p:cNvPr id="164" name="Google Shape;164;p20"/>
          <p:cNvSpPr txBox="1"/>
          <p:nvPr/>
        </p:nvSpPr>
        <p:spPr>
          <a:xfrm>
            <a:off x="5023675" y="2266173"/>
            <a:ext cx="15411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sp>
        <p:nvSpPr>
          <p:cNvPr id="165" name="Google Shape;165;p20"/>
          <p:cNvSpPr txBox="1"/>
          <p:nvPr/>
        </p:nvSpPr>
        <p:spPr>
          <a:xfrm>
            <a:off x="387650" y="1430250"/>
            <a:ext cx="3329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latin typeface="Montserrat"/>
                <a:ea typeface="Montserrat"/>
                <a:cs typeface="Montserrat"/>
                <a:sym typeface="Montserrat"/>
              </a:rPr>
              <a:t>Todas las organizaciones </a:t>
            </a:r>
            <a:r>
              <a:rPr b="1" lang="es" sz="1200">
                <a:latin typeface="Montserrat"/>
                <a:ea typeface="Montserrat"/>
                <a:cs typeface="Montserrat"/>
                <a:sym typeface="Montserrat"/>
              </a:rPr>
              <a:t>dependen</a:t>
            </a:r>
            <a:r>
              <a:rPr lang="es" sz="1200">
                <a:latin typeface="Montserrat"/>
                <a:ea typeface="Montserrat"/>
                <a:cs typeface="Montserrat"/>
                <a:sym typeface="Montserrat"/>
              </a:rPr>
              <a:t> de </a:t>
            </a:r>
            <a:r>
              <a:rPr b="1" lang="es" sz="1200">
                <a:latin typeface="Montserrat"/>
                <a:ea typeface="Montserrat"/>
                <a:cs typeface="Montserrat"/>
                <a:sym typeface="Montserrat"/>
              </a:rPr>
              <a:t>personas</a:t>
            </a:r>
            <a:r>
              <a:rPr lang="es" sz="1200">
                <a:latin typeface="Montserrat"/>
                <a:ea typeface="Montserrat"/>
                <a:cs typeface="Montserrat"/>
                <a:sym typeface="Montserrat"/>
              </a:rPr>
              <a:t> y de </a:t>
            </a:r>
            <a:r>
              <a:rPr b="1" lang="es" sz="1200">
                <a:latin typeface="Montserrat"/>
                <a:ea typeface="Montserrat"/>
                <a:cs typeface="Montserrat"/>
                <a:sym typeface="Montserrat"/>
              </a:rPr>
              <a:t>mentes creativas. </a:t>
            </a:r>
            <a:endParaRPr b="1" sz="1200">
              <a:latin typeface="Montserrat"/>
              <a:ea typeface="Montserrat"/>
              <a:cs typeface="Montserrat"/>
              <a:sym typeface="Montserrat"/>
            </a:endParaRPr>
          </a:p>
        </p:txBody>
      </p:sp>
      <p:pic>
        <p:nvPicPr>
          <p:cNvPr id="166" name="Google Shape;166;p20"/>
          <p:cNvPicPr preferRelativeResize="0"/>
          <p:nvPr/>
        </p:nvPicPr>
        <p:blipFill>
          <a:blip r:embed="rId5">
            <a:alphaModFix/>
          </a:blip>
          <a:stretch>
            <a:fillRect/>
          </a:stretch>
        </p:blipFill>
        <p:spPr>
          <a:xfrm rot="7870855">
            <a:off x="1216110" y="2038927"/>
            <a:ext cx="720082" cy="720095"/>
          </a:xfrm>
          <a:prstGeom prst="rect">
            <a:avLst/>
          </a:prstGeom>
          <a:noFill/>
          <a:ln>
            <a:noFill/>
          </a:ln>
        </p:spPr>
      </p:pic>
      <p:sp>
        <p:nvSpPr>
          <p:cNvPr id="167" name="Google Shape;167;p20"/>
          <p:cNvSpPr txBox="1"/>
          <p:nvPr/>
        </p:nvSpPr>
        <p:spPr>
          <a:xfrm>
            <a:off x="124275" y="2802375"/>
            <a:ext cx="2609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solidFill>
                  <a:schemeClr val="dk1"/>
                </a:solidFill>
                <a:latin typeface="Montserrat"/>
                <a:ea typeface="Montserrat"/>
                <a:cs typeface="Montserrat"/>
                <a:sym typeface="Montserrat"/>
              </a:rPr>
              <a:t>Por ello</a:t>
            </a:r>
            <a:r>
              <a:rPr b="1" lang="es" sz="1200">
                <a:solidFill>
                  <a:schemeClr val="dk1"/>
                </a:solidFill>
                <a:latin typeface="Montserrat"/>
                <a:ea typeface="Montserrat"/>
                <a:cs typeface="Montserrat"/>
                <a:sym typeface="Montserrat"/>
              </a:rPr>
              <a:t> es importante invertir en ellas</a:t>
            </a:r>
            <a:r>
              <a:rPr lang="es" sz="1200">
                <a:solidFill>
                  <a:schemeClr val="dk1"/>
                </a:solidFill>
                <a:latin typeface="Montserrat"/>
                <a:ea typeface="Montserrat"/>
                <a:cs typeface="Montserrat"/>
                <a:sym typeface="Montserrat"/>
              </a:rPr>
              <a:t>. Como diplomados cursos, capacitaciones, etc. </a:t>
            </a:r>
            <a:endParaRPr/>
          </a:p>
        </p:txBody>
      </p:sp>
      <p:pic>
        <p:nvPicPr>
          <p:cNvPr id="168" name="Google Shape;168;p20"/>
          <p:cNvPicPr preferRelativeResize="0"/>
          <p:nvPr/>
        </p:nvPicPr>
        <p:blipFill rotWithShape="1">
          <a:blip r:embed="rId6">
            <a:alphaModFix/>
          </a:blip>
          <a:srcRect b="14420" l="13553" r="12058" t="15271"/>
          <a:stretch/>
        </p:blipFill>
        <p:spPr>
          <a:xfrm>
            <a:off x="3717050" y="1095588"/>
            <a:ext cx="4999199" cy="3149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1"/>
          <p:cNvPicPr preferRelativeResize="0"/>
          <p:nvPr/>
        </p:nvPicPr>
        <p:blipFill>
          <a:blip r:embed="rId3">
            <a:alphaModFix/>
          </a:blip>
          <a:stretch>
            <a:fillRect/>
          </a:stretch>
        </p:blipFill>
        <p:spPr>
          <a:xfrm>
            <a:off x="0" y="0"/>
            <a:ext cx="4970251" cy="5143500"/>
          </a:xfrm>
          <a:prstGeom prst="rect">
            <a:avLst/>
          </a:prstGeom>
          <a:noFill/>
          <a:ln>
            <a:noFill/>
          </a:ln>
        </p:spPr>
      </p:pic>
      <p:sp>
        <p:nvSpPr>
          <p:cNvPr id="174" name="Google Shape;174;p21"/>
          <p:cNvSpPr/>
          <p:nvPr/>
        </p:nvSpPr>
        <p:spPr>
          <a:xfrm rot="-360960">
            <a:off x="4446587" y="-499851"/>
            <a:ext cx="2699266" cy="5725855"/>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txBox="1"/>
          <p:nvPr/>
        </p:nvSpPr>
        <p:spPr>
          <a:xfrm>
            <a:off x="4436275" y="329025"/>
            <a:ext cx="3924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000">
                <a:solidFill>
                  <a:schemeClr val="dk1"/>
                </a:solidFill>
                <a:latin typeface="Montserrat ExtraLight"/>
                <a:ea typeface="Montserrat ExtraLight"/>
                <a:cs typeface="Montserrat ExtraLight"/>
                <a:sym typeface="Montserrat ExtraLight"/>
              </a:rPr>
              <a:t> SHOW NOTES</a:t>
            </a:r>
            <a:endParaRPr sz="1000">
              <a:solidFill>
                <a:schemeClr val="dk1"/>
              </a:solidFill>
              <a:latin typeface="Montserrat ExtraLight"/>
              <a:ea typeface="Montserrat ExtraLight"/>
              <a:cs typeface="Montserrat ExtraLight"/>
              <a:sym typeface="Montserrat ExtraLight"/>
            </a:endParaRPr>
          </a:p>
          <a:p>
            <a:pPr indent="0" lvl="0" marL="0" rtl="0" algn="l">
              <a:spcBef>
                <a:spcPts val="0"/>
              </a:spcBef>
              <a:spcAft>
                <a:spcPts val="0"/>
              </a:spcAft>
              <a:buNone/>
            </a:pPr>
            <a:r>
              <a:rPr b="1" lang="es" sz="1000">
                <a:solidFill>
                  <a:schemeClr val="dk1"/>
                </a:solidFill>
                <a:latin typeface="Montserrat"/>
                <a:ea typeface="Montserrat"/>
                <a:cs typeface="Montserrat"/>
                <a:sym typeface="Montserrat"/>
              </a:rPr>
              <a:t> EPISODIO 30</a:t>
            </a:r>
            <a:endParaRPr sz="2900">
              <a:solidFill>
                <a:schemeClr val="dk1"/>
              </a:solidFill>
              <a:latin typeface="Montserrat"/>
              <a:ea typeface="Montserrat"/>
              <a:cs typeface="Montserrat"/>
              <a:sym typeface="Montserrat"/>
            </a:endParaRPr>
          </a:p>
        </p:txBody>
      </p:sp>
      <p:sp>
        <p:nvSpPr>
          <p:cNvPr id="176" name="Google Shape;176;p21"/>
          <p:cNvSpPr txBox="1"/>
          <p:nvPr/>
        </p:nvSpPr>
        <p:spPr>
          <a:xfrm>
            <a:off x="5423800" y="4728250"/>
            <a:ext cx="3480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s" sz="800">
                <a:solidFill>
                  <a:srgbClr val="434343"/>
                </a:solidFill>
                <a:latin typeface="Montserrat"/>
                <a:ea typeface="Montserrat"/>
                <a:cs typeface="Montserrat"/>
                <a:sym typeface="Montserrat"/>
              </a:rPr>
              <a:t>Contacto: </a:t>
            </a:r>
            <a:r>
              <a:rPr lang="es" sz="800">
                <a:solidFill>
                  <a:srgbClr val="434343"/>
                </a:solidFill>
                <a:latin typeface="Montserrat Medium"/>
                <a:ea typeface="Montserrat Medium"/>
                <a:cs typeface="Montserrat Medium"/>
                <a:sym typeface="Montserrat Medium"/>
              </a:rPr>
              <a:t>ceodigital@mck.agency</a:t>
            </a:r>
            <a:endParaRPr sz="2700">
              <a:solidFill>
                <a:srgbClr val="434343"/>
              </a:solidFill>
              <a:latin typeface="Montserrat Medium"/>
              <a:ea typeface="Montserrat Medium"/>
              <a:cs typeface="Montserrat Medium"/>
              <a:sym typeface="Montserrat Medium"/>
            </a:endParaRPr>
          </a:p>
        </p:txBody>
      </p:sp>
      <p:pic>
        <p:nvPicPr>
          <p:cNvPr id="177" name="Google Shape;177;p21"/>
          <p:cNvPicPr preferRelativeResize="0"/>
          <p:nvPr/>
        </p:nvPicPr>
        <p:blipFill rotWithShape="1">
          <a:blip r:embed="rId4">
            <a:alphaModFix/>
          </a:blip>
          <a:srcRect b="2421" l="0" r="0" t="22152"/>
          <a:stretch/>
        </p:blipFill>
        <p:spPr>
          <a:xfrm>
            <a:off x="728950" y="1195413"/>
            <a:ext cx="3096300" cy="2335325"/>
          </a:xfrm>
          <a:prstGeom prst="rect">
            <a:avLst/>
          </a:prstGeom>
          <a:noFill/>
          <a:ln>
            <a:noFill/>
          </a:ln>
        </p:spPr>
      </p:pic>
      <p:sp>
        <p:nvSpPr>
          <p:cNvPr id="178" name="Google Shape;178;p21"/>
          <p:cNvSpPr txBox="1"/>
          <p:nvPr/>
        </p:nvSpPr>
        <p:spPr>
          <a:xfrm>
            <a:off x="1040353" y="3788800"/>
            <a:ext cx="2473500" cy="2403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F2741"/>
              </a:buClr>
              <a:buSzPts val="2700"/>
              <a:buFont typeface="Helvetica Neue"/>
              <a:buNone/>
            </a:pPr>
            <a:r>
              <a:rPr i="1" lang="es" sz="1000">
                <a:solidFill>
                  <a:srgbClr val="FFFFFF"/>
                </a:solidFill>
                <a:latin typeface="Montserrat ExtraLight"/>
                <a:ea typeface="Montserrat ExtraLight"/>
                <a:cs typeface="Montserrat ExtraLight"/>
                <a:sym typeface="Montserrat ExtraLight"/>
              </a:rPr>
              <a:t>Escúchalo en tu plataforma favorita:</a:t>
            </a:r>
            <a:endParaRPr sz="1000">
              <a:solidFill>
                <a:srgbClr val="FFFFFF"/>
              </a:solidFill>
              <a:latin typeface="Montserrat ExtraLight"/>
              <a:ea typeface="Montserrat ExtraLight"/>
              <a:cs typeface="Montserrat ExtraLight"/>
              <a:sym typeface="Montserrat ExtraLight"/>
            </a:endParaRPr>
          </a:p>
        </p:txBody>
      </p:sp>
      <p:pic>
        <p:nvPicPr>
          <p:cNvPr id="179" name="Google Shape;179;p21">
            <a:hlinkClick r:id="rId5"/>
          </p:cNvPr>
          <p:cNvPicPr preferRelativeResize="0"/>
          <p:nvPr/>
        </p:nvPicPr>
        <p:blipFill>
          <a:blip r:embed="rId6">
            <a:alphaModFix/>
          </a:blip>
          <a:stretch>
            <a:fillRect/>
          </a:stretch>
        </p:blipFill>
        <p:spPr>
          <a:xfrm>
            <a:off x="322314" y="4131222"/>
            <a:ext cx="1256110" cy="307800"/>
          </a:xfrm>
          <a:prstGeom prst="rect">
            <a:avLst/>
          </a:prstGeom>
          <a:noFill/>
          <a:ln>
            <a:noFill/>
          </a:ln>
        </p:spPr>
      </p:pic>
      <p:pic>
        <p:nvPicPr>
          <p:cNvPr id="180" name="Google Shape;180;p21">
            <a:hlinkClick r:id="rId7"/>
          </p:cNvPr>
          <p:cNvPicPr preferRelativeResize="0"/>
          <p:nvPr/>
        </p:nvPicPr>
        <p:blipFill>
          <a:blip r:embed="rId8">
            <a:alphaModFix/>
          </a:blip>
          <a:stretch>
            <a:fillRect/>
          </a:stretch>
        </p:blipFill>
        <p:spPr>
          <a:xfrm>
            <a:off x="1642300" y="4131225"/>
            <a:ext cx="1269609" cy="307800"/>
          </a:xfrm>
          <a:prstGeom prst="rect">
            <a:avLst/>
          </a:prstGeom>
          <a:noFill/>
          <a:ln>
            <a:noFill/>
          </a:ln>
        </p:spPr>
      </p:pic>
      <p:pic>
        <p:nvPicPr>
          <p:cNvPr id="181" name="Google Shape;181;p21">
            <a:hlinkClick r:id="rId9"/>
          </p:cNvPr>
          <p:cNvPicPr preferRelativeResize="0"/>
          <p:nvPr/>
        </p:nvPicPr>
        <p:blipFill>
          <a:blip r:embed="rId10">
            <a:alphaModFix/>
          </a:blip>
          <a:stretch>
            <a:fillRect/>
          </a:stretch>
        </p:blipFill>
        <p:spPr>
          <a:xfrm>
            <a:off x="2975785" y="4131216"/>
            <a:ext cx="1056300" cy="307800"/>
          </a:xfrm>
          <a:prstGeom prst="roundRect">
            <a:avLst>
              <a:gd fmla="val 16667" name="adj"/>
            </a:avLst>
          </a:prstGeom>
          <a:noFill/>
          <a:ln>
            <a:noFill/>
          </a:ln>
        </p:spPr>
      </p:pic>
      <p:pic>
        <p:nvPicPr>
          <p:cNvPr id="182" name="Google Shape;182;p21">
            <a:hlinkClick r:id="rId11"/>
          </p:cNvPr>
          <p:cNvPicPr preferRelativeResize="0"/>
          <p:nvPr/>
        </p:nvPicPr>
        <p:blipFill>
          <a:blip r:embed="rId12">
            <a:alphaModFix/>
          </a:blip>
          <a:stretch>
            <a:fillRect/>
          </a:stretch>
        </p:blipFill>
        <p:spPr>
          <a:xfrm>
            <a:off x="322326" y="4541152"/>
            <a:ext cx="1256100" cy="318212"/>
          </a:xfrm>
          <a:prstGeom prst="rect">
            <a:avLst/>
          </a:prstGeom>
          <a:noFill/>
          <a:ln>
            <a:noFill/>
          </a:ln>
        </p:spPr>
      </p:pic>
      <p:pic>
        <p:nvPicPr>
          <p:cNvPr id="183" name="Google Shape;183;p21">
            <a:hlinkClick r:id="rId13"/>
          </p:cNvPr>
          <p:cNvPicPr preferRelativeResize="0"/>
          <p:nvPr/>
        </p:nvPicPr>
        <p:blipFill>
          <a:blip r:embed="rId14">
            <a:alphaModFix/>
          </a:blip>
          <a:stretch>
            <a:fillRect/>
          </a:stretch>
        </p:blipFill>
        <p:spPr>
          <a:xfrm>
            <a:off x="1644621" y="4546353"/>
            <a:ext cx="1264946" cy="307800"/>
          </a:xfrm>
          <a:prstGeom prst="rect">
            <a:avLst/>
          </a:prstGeom>
          <a:noFill/>
          <a:ln>
            <a:noFill/>
          </a:ln>
        </p:spPr>
      </p:pic>
      <p:pic>
        <p:nvPicPr>
          <p:cNvPr id="184" name="Google Shape;184;p21">
            <a:hlinkClick r:id="rId15"/>
          </p:cNvPr>
          <p:cNvPicPr preferRelativeResize="0"/>
          <p:nvPr/>
        </p:nvPicPr>
        <p:blipFill>
          <a:blip r:embed="rId16">
            <a:alphaModFix/>
          </a:blip>
          <a:stretch>
            <a:fillRect/>
          </a:stretch>
        </p:blipFill>
        <p:spPr>
          <a:xfrm>
            <a:off x="2972950" y="4543587"/>
            <a:ext cx="1056301" cy="313332"/>
          </a:xfrm>
          <a:prstGeom prst="rect">
            <a:avLst/>
          </a:prstGeom>
          <a:noFill/>
          <a:ln>
            <a:noFill/>
          </a:ln>
        </p:spPr>
      </p:pic>
      <p:sp>
        <p:nvSpPr>
          <p:cNvPr id="185" name="Google Shape;185;p21"/>
          <p:cNvSpPr txBox="1"/>
          <p:nvPr/>
        </p:nvSpPr>
        <p:spPr>
          <a:xfrm>
            <a:off x="5361000" y="1538000"/>
            <a:ext cx="3000000" cy="237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3200">
                <a:solidFill>
                  <a:schemeClr val="dk1"/>
                </a:solidFill>
                <a:latin typeface="Montserrat"/>
                <a:ea typeface="Montserrat"/>
                <a:cs typeface="Montserrat"/>
                <a:sym typeface="Montserrat"/>
              </a:rPr>
              <a:t>5 principios de marketing digital para la alta dirección</a:t>
            </a:r>
            <a:endParaRPr sz="3200">
              <a:solidFill>
                <a:schemeClr val="dk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